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3"/>
  </p:notesMasterIdLst>
  <p:sldIdLst>
    <p:sldId id="321" r:id="rId6"/>
    <p:sldId id="322" r:id="rId7"/>
    <p:sldId id="392" r:id="rId8"/>
    <p:sldId id="323" r:id="rId9"/>
    <p:sldId id="324" r:id="rId10"/>
    <p:sldId id="325" r:id="rId11"/>
    <p:sldId id="361" r:id="rId12"/>
    <p:sldId id="340" r:id="rId13"/>
    <p:sldId id="362" r:id="rId14"/>
    <p:sldId id="363" r:id="rId15"/>
    <p:sldId id="397" r:id="rId16"/>
    <p:sldId id="398" r:id="rId17"/>
    <p:sldId id="399" r:id="rId18"/>
    <p:sldId id="400" r:id="rId19"/>
    <p:sldId id="341" r:id="rId20"/>
    <p:sldId id="369" r:id="rId21"/>
    <p:sldId id="370" r:id="rId22"/>
    <p:sldId id="401" r:id="rId23"/>
    <p:sldId id="372" r:id="rId24"/>
    <p:sldId id="373" r:id="rId25"/>
    <p:sldId id="374" r:id="rId26"/>
    <p:sldId id="342" r:id="rId27"/>
    <p:sldId id="375" r:id="rId28"/>
    <p:sldId id="376" r:id="rId29"/>
    <p:sldId id="377" r:id="rId30"/>
    <p:sldId id="378" r:id="rId31"/>
    <p:sldId id="395" r:id="rId32"/>
  </p:sldIdLst>
  <p:sldSz cx="13817600" cy="77724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912" userDrawn="1">
          <p15:clr>
            <a:srgbClr val="A4A3A4"/>
          </p15:clr>
        </p15:guide>
        <p15:guide id="2" pos="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6628F-326B-D7AF-0D9A-6B657FF4D6E2}" name="Shea.L.Sayers" initials="SS" userId="Shea.L.Sayer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MITH, LYNNDA L" initials="SLL" lastIdx="14" clrIdx="0"/>
  <p:cmAuthor id="1" name="Sara D Brown" initials="SDB" lastIdx="5" clrIdx="1"/>
  <p:cmAuthor id="2" name="Quest Diagnostics Incorporated" initials="QDI" lastIdx="1" clrIdx="2"/>
  <p:cmAuthor id="3" name="Cauffield, Sarah M" initials="CSM" lastIdx="2" clrIdx="3">
    <p:extLst>
      <p:ext uri="{19B8F6BF-5375-455C-9EA6-DF929625EA0E}">
        <p15:presenceInfo xmlns:p15="http://schemas.microsoft.com/office/powerpoint/2012/main" userId="S::Sarah.M.Cauffield@questdiagnostics.com::4f62fe27-6832-4059-ab8d-4319e8b5e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4C7637"/>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0975" autoAdjust="0"/>
  </p:normalViewPr>
  <p:slideViewPr>
    <p:cSldViewPr>
      <p:cViewPr varScale="1">
        <p:scale>
          <a:sx n="72" d="100"/>
          <a:sy n="72" d="100"/>
        </p:scale>
        <p:origin x="630" y="72"/>
      </p:cViewPr>
      <p:guideLst>
        <p:guide orient="horz" pos="912"/>
        <p:guide pos="2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44" tIns="48322" rIns="96644" bIns="48322" rtlCol="0"/>
          <a:lstStyle>
            <a:lvl1pPr algn="l">
              <a:defRPr sz="1400"/>
            </a:lvl1pPr>
          </a:lstStyle>
          <a:p>
            <a:pPr>
              <a:defRPr/>
            </a:pPr>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44" tIns="48322" rIns="96644" bIns="48322" rtlCol="0"/>
          <a:lstStyle>
            <a:lvl1pPr algn="r">
              <a:defRPr sz="1400"/>
            </a:lvl1pPr>
          </a:lstStyle>
          <a:p>
            <a:pPr>
              <a:defRPr/>
            </a:pPr>
            <a:fld id="{8F4A68B5-0497-4CE5-9B61-91B3A3476B44}" type="datetimeFigureOut">
              <a:rPr lang="en-US"/>
              <a:pPr>
                <a:defRPr/>
              </a:pPr>
              <a:t>9/28/2022</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644" tIns="48322" rIns="96644" bIns="48322"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4" tIns="48322" rIns="96644" bIns="483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44" tIns="48322" rIns="96644" bIns="48322" rtlCol="0" anchor="b"/>
          <a:lstStyle>
            <a:lvl1pPr algn="l">
              <a:defRPr sz="1400"/>
            </a:lvl1pPr>
          </a:lstStyle>
          <a:p>
            <a:pPr>
              <a:defRPr/>
            </a:pPr>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44" tIns="48322" rIns="96644" bIns="48322" rtlCol="0" anchor="b"/>
          <a:lstStyle>
            <a:lvl1pPr algn="r">
              <a:defRPr sz="1400"/>
            </a:lvl1pPr>
          </a:lstStyle>
          <a:p>
            <a:pPr>
              <a:defRPr/>
            </a:pPr>
            <a:fld id="{F0254126-45E6-4BBC-B794-8198CD7367E4}" type="slidenum">
              <a:rPr lang="en-US"/>
              <a:pPr>
                <a:defRPr/>
              </a:pPr>
              <a:t>‹#›</a:t>
            </a:fld>
            <a:endParaRPr lang="en-US"/>
          </a:p>
        </p:txBody>
      </p:sp>
    </p:spTree>
    <p:extLst>
      <p:ext uri="{BB962C8B-B14F-4D97-AF65-F5344CB8AC3E}">
        <p14:creationId xmlns:p14="http://schemas.microsoft.com/office/powerpoint/2010/main" val="363042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pPr>
                <a:defRPr/>
              </a:pPr>
              <a:t>3</a:t>
            </a:fld>
            <a:endParaRPr lang="en-US"/>
          </a:p>
        </p:txBody>
      </p:sp>
    </p:spTree>
    <p:extLst>
      <p:ext uri="{BB962C8B-B14F-4D97-AF65-F5344CB8AC3E}">
        <p14:creationId xmlns:p14="http://schemas.microsoft.com/office/powerpoint/2010/main" val="1076774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pPr>
                <a:defRPr/>
              </a:pPr>
              <a:t>5</a:t>
            </a:fld>
            <a:endParaRPr lang="en-US"/>
          </a:p>
        </p:txBody>
      </p:sp>
    </p:spTree>
    <p:extLst>
      <p:ext uri="{BB962C8B-B14F-4D97-AF65-F5344CB8AC3E}">
        <p14:creationId xmlns:p14="http://schemas.microsoft.com/office/powerpoint/2010/main" val="107677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pPr>
                <a:defRPr/>
              </a:pPr>
              <a:t>6</a:t>
            </a:fld>
            <a:endParaRPr lang="en-US"/>
          </a:p>
        </p:txBody>
      </p:sp>
    </p:spTree>
    <p:extLst>
      <p:ext uri="{BB962C8B-B14F-4D97-AF65-F5344CB8AC3E}">
        <p14:creationId xmlns:p14="http://schemas.microsoft.com/office/powerpoint/2010/main" val="10767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5757" y="2414156"/>
            <a:ext cx="11746089" cy="1665865"/>
          </a:xfrm>
        </p:spPr>
        <p:txBody>
          <a:bodyPr/>
          <a:lstStyle/>
          <a:p>
            <a:r>
              <a:rPr lang="en-US"/>
              <a:t>Click to edit Master title style</a:t>
            </a:r>
          </a:p>
        </p:txBody>
      </p:sp>
      <p:sp>
        <p:nvSpPr>
          <p:cNvPr id="3" name="Subtitle 2"/>
          <p:cNvSpPr>
            <a:spLocks noGrp="1"/>
          </p:cNvSpPr>
          <p:nvPr>
            <p:ph type="subTitle" idx="1"/>
          </p:nvPr>
        </p:nvSpPr>
        <p:spPr>
          <a:xfrm>
            <a:off x="2071511" y="4403871"/>
            <a:ext cx="9674578" cy="198726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48D42-04FC-4091-B276-141282D188CD}" type="slidenum">
              <a:rPr lang="en-US"/>
              <a:pPr>
                <a:defRPr/>
              </a:pPr>
              <a:t>‹#›</a:t>
            </a:fld>
            <a:endParaRPr lang="en-US"/>
          </a:p>
        </p:txBody>
      </p:sp>
    </p:spTree>
    <p:extLst>
      <p:ext uri="{BB962C8B-B14F-4D97-AF65-F5344CB8AC3E}">
        <p14:creationId xmlns:p14="http://schemas.microsoft.com/office/powerpoint/2010/main" val="216583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D69EE7-AB84-4FAC-BF6F-36B90E613765}" type="slidenum">
              <a:rPr lang="en-US"/>
              <a:pPr>
                <a:defRPr/>
              </a:pPr>
              <a:t>‹#›</a:t>
            </a:fld>
            <a:endParaRPr lang="en-US"/>
          </a:p>
        </p:txBody>
      </p:sp>
    </p:spTree>
    <p:extLst>
      <p:ext uri="{BB962C8B-B14F-4D97-AF65-F5344CB8AC3E}">
        <p14:creationId xmlns:p14="http://schemas.microsoft.com/office/powerpoint/2010/main" val="391987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46734" y="690636"/>
            <a:ext cx="2935111" cy="62181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35757" y="690636"/>
            <a:ext cx="8540044" cy="62181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24BEC-7517-4D06-A010-CFB776E38000}" type="slidenum">
              <a:rPr lang="en-US"/>
              <a:pPr>
                <a:defRPr/>
              </a:pPr>
              <a:t>‹#›</a:t>
            </a:fld>
            <a:endParaRPr lang="en-US"/>
          </a:p>
        </p:txBody>
      </p:sp>
    </p:spTree>
    <p:extLst>
      <p:ext uri="{BB962C8B-B14F-4D97-AF65-F5344CB8AC3E}">
        <p14:creationId xmlns:p14="http://schemas.microsoft.com/office/powerpoint/2010/main" val="387918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0AEB68-122A-49D2-8A93-9B03DEDF8E4B}" type="slidenum">
              <a:rPr lang="en-US"/>
              <a:pPr>
                <a:defRPr/>
              </a:pPr>
              <a:t>‹#›</a:t>
            </a:fld>
            <a:endParaRPr lang="en-US"/>
          </a:p>
        </p:txBody>
      </p:sp>
    </p:spTree>
    <p:extLst>
      <p:ext uri="{BB962C8B-B14F-4D97-AF65-F5344CB8AC3E}">
        <p14:creationId xmlns:p14="http://schemas.microsoft.com/office/powerpoint/2010/main" val="8960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203" y="4993915"/>
            <a:ext cx="11743266" cy="15444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92203" y="3293703"/>
            <a:ext cx="11743266" cy="17002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940C66-676B-469B-A4FB-52B536E2A041}" type="slidenum">
              <a:rPr lang="en-US"/>
              <a:pPr>
                <a:defRPr/>
              </a:pPr>
              <a:t>‹#›</a:t>
            </a:fld>
            <a:endParaRPr lang="en-US"/>
          </a:p>
        </p:txBody>
      </p:sp>
    </p:spTree>
    <p:extLst>
      <p:ext uri="{BB962C8B-B14F-4D97-AF65-F5344CB8AC3E}">
        <p14:creationId xmlns:p14="http://schemas.microsoft.com/office/powerpoint/2010/main" val="262149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758" y="2244871"/>
            <a:ext cx="5737576" cy="4663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44267" y="2244871"/>
            <a:ext cx="5737579" cy="4663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770A8-3FA5-4CFD-B72D-8DFD3FD56134}" type="slidenum">
              <a:rPr lang="en-US"/>
              <a:pPr>
                <a:defRPr/>
              </a:pPr>
              <a:t>‹#›</a:t>
            </a:fld>
            <a:endParaRPr lang="en-US"/>
          </a:p>
        </p:txBody>
      </p:sp>
    </p:spTree>
    <p:extLst>
      <p:ext uri="{BB962C8B-B14F-4D97-AF65-F5344CB8AC3E}">
        <p14:creationId xmlns:p14="http://schemas.microsoft.com/office/powerpoint/2010/main" val="194397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1446" y="311583"/>
            <a:ext cx="12434711"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91446" y="1739468"/>
            <a:ext cx="6104466" cy="7249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446" y="2464450"/>
            <a:ext cx="6104466" cy="44786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18869" y="1739468"/>
            <a:ext cx="6107289" cy="7249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18869" y="2464450"/>
            <a:ext cx="6107289" cy="44786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DFAB1-2337-45FC-BA3E-EDD2805962B2}" type="slidenum">
              <a:rPr lang="en-US"/>
              <a:pPr>
                <a:defRPr/>
              </a:pPr>
              <a:t>‹#›</a:t>
            </a:fld>
            <a:endParaRPr lang="en-US"/>
          </a:p>
        </p:txBody>
      </p:sp>
    </p:spTree>
    <p:extLst>
      <p:ext uri="{BB962C8B-B14F-4D97-AF65-F5344CB8AC3E}">
        <p14:creationId xmlns:p14="http://schemas.microsoft.com/office/powerpoint/2010/main" val="306156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5F6D69-32EF-46EE-8996-8BDA8EFD60AE}" type="slidenum">
              <a:rPr lang="en-US"/>
              <a:pPr>
                <a:defRPr/>
              </a:pPr>
              <a:t>‹#›</a:t>
            </a:fld>
            <a:endParaRPr lang="en-US"/>
          </a:p>
        </p:txBody>
      </p:sp>
    </p:spTree>
    <p:extLst>
      <p:ext uri="{BB962C8B-B14F-4D97-AF65-F5344CB8AC3E}">
        <p14:creationId xmlns:p14="http://schemas.microsoft.com/office/powerpoint/2010/main" val="12673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BAB30E-E0B6-4426-933A-7D0748200FFB}" type="slidenum">
              <a:rPr lang="en-US"/>
              <a:pPr>
                <a:defRPr/>
              </a:pPr>
              <a:t>‹#›</a:t>
            </a:fld>
            <a:endParaRPr lang="en-US"/>
          </a:p>
        </p:txBody>
      </p:sp>
    </p:spTree>
    <p:extLst>
      <p:ext uri="{BB962C8B-B14F-4D97-AF65-F5344CB8AC3E}">
        <p14:creationId xmlns:p14="http://schemas.microsoft.com/office/powerpoint/2010/main" val="405328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445" y="309131"/>
            <a:ext cx="4546600" cy="131748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401733" y="309130"/>
            <a:ext cx="7724424" cy="6634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1445" y="1626610"/>
            <a:ext cx="4546600"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412E7F-2FD5-4B99-A821-B0F0070F04DC}" type="slidenum">
              <a:rPr lang="en-US"/>
              <a:pPr>
                <a:defRPr/>
              </a:pPr>
              <a:t>‹#›</a:t>
            </a:fld>
            <a:endParaRPr lang="en-US"/>
          </a:p>
        </p:txBody>
      </p:sp>
    </p:spTree>
    <p:extLst>
      <p:ext uri="{BB962C8B-B14F-4D97-AF65-F5344CB8AC3E}">
        <p14:creationId xmlns:p14="http://schemas.microsoft.com/office/powerpoint/2010/main" val="193882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9333" y="5440436"/>
            <a:ext cx="8288868" cy="64279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09333" y="694316"/>
            <a:ext cx="8288868" cy="46639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709333" y="6083229"/>
            <a:ext cx="8288868" cy="9114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227E0-A5C6-4AEB-8C7F-BD66AB4FAF9C}" type="slidenum">
              <a:rPr lang="en-US"/>
              <a:pPr>
                <a:defRPr/>
              </a:pPr>
              <a:t>‹#›</a:t>
            </a:fld>
            <a:endParaRPr lang="en-US"/>
          </a:p>
        </p:txBody>
      </p:sp>
    </p:spTree>
    <p:extLst>
      <p:ext uri="{BB962C8B-B14F-4D97-AF65-F5344CB8AC3E}">
        <p14:creationId xmlns:p14="http://schemas.microsoft.com/office/powerpoint/2010/main" val="263903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35757" y="690635"/>
            <a:ext cx="1174608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35757" y="2244871"/>
            <a:ext cx="11746089" cy="46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035757" y="7081767"/>
            <a:ext cx="2878667" cy="5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721579" y="7081767"/>
            <a:ext cx="4374444" cy="5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9903179" y="7081767"/>
            <a:ext cx="2878667" cy="5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B4918D-9239-4850-8F85-AC8FC814AF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6" charset="-128"/>
        </a:defRPr>
      </a:lvl2pPr>
      <a:lvl3pPr algn="ctr" rtl="0" eaLnBrk="0" fontAlgn="base" hangingPunct="0">
        <a:spcBef>
          <a:spcPct val="0"/>
        </a:spcBef>
        <a:spcAft>
          <a:spcPct val="0"/>
        </a:spcAft>
        <a:defRPr sz="4400">
          <a:solidFill>
            <a:schemeClr val="tx2"/>
          </a:solidFill>
          <a:latin typeface="Arial" charset="0"/>
          <a:ea typeface="ＭＳ Ｐゴシック" pitchFamily="16" charset="-128"/>
        </a:defRPr>
      </a:lvl3pPr>
      <a:lvl4pPr algn="ctr" rtl="0" eaLnBrk="0" fontAlgn="base" hangingPunct="0">
        <a:spcBef>
          <a:spcPct val="0"/>
        </a:spcBef>
        <a:spcAft>
          <a:spcPct val="0"/>
        </a:spcAft>
        <a:defRPr sz="4400">
          <a:solidFill>
            <a:schemeClr val="tx2"/>
          </a:solidFill>
          <a:latin typeface="Arial" charset="0"/>
          <a:ea typeface="ＭＳ Ｐゴシック" pitchFamily="16" charset="-128"/>
        </a:defRPr>
      </a:lvl4pPr>
      <a:lvl5pPr algn="ctr" rtl="0" eaLnBrk="0" fontAlgn="base" hangingPunct="0">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1819" y="990601"/>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register on My.QuestForHealth.com</a:t>
            </a:r>
          </a:p>
        </p:txBody>
      </p:sp>
      <p:sp>
        <p:nvSpPr>
          <p:cNvPr id="2077" name="Rectangle 5"/>
          <p:cNvSpPr>
            <a:spLocks noChangeArrowheads="1"/>
          </p:cNvSpPr>
          <p:nvPr/>
        </p:nvSpPr>
        <p:spPr bwMode="auto">
          <a:xfrm>
            <a:off x="298721" y="1314366"/>
            <a:ext cx="12629879"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a:t>
            </a:r>
            <a:r>
              <a:rPr lang="en-US" sz="1200" dirty="0">
                <a:solidFill>
                  <a:srgbClr val="4C7637"/>
                </a:solidFill>
              </a:rPr>
              <a: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4C7637"/>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username</a:t>
            </a:r>
            <a:r>
              <a:rPr lang="en-US" sz="1200" dirty="0">
                <a:solidFill>
                  <a:srgbClr val="63666A"/>
                </a:solidFill>
              </a:rPr>
              <a:t> link to retrieve your username or the </a:t>
            </a:r>
            <a:r>
              <a:rPr lang="en-US" sz="1200" b="1" dirty="0">
                <a:solidFill>
                  <a:srgbClr val="63666A"/>
                </a:solidFill>
              </a:rPr>
              <a:t>password</a:t>
            </a:r>
            <a:r>
              <a:rPr lang="en-US" sz="1200" dirty="0">
                <a:solidFill>
                  <a:srgbClr val="63666A"/>
                </a:solidFill>
              </a:rPr>
              <a:t> link to reset your password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 enter the registration key provided by your employer, and select the </a:t>
            </a:r>
            <a:r>
              <a:rPr lang="en-US" sz="1200" b="1" dirty="0">
                <a:solidFill>
                  <a:srgbClr val="63666A"/>
                </a:solidFill>
              </a:rPr>
              <a:t>Register Now</a:t>
            </a:r>
            <a:r>
              <a:rPr lang="en-US" sz="1200" dirty="0">
                <a:solidFill>
                  <a:srgbClr val="63666A"/>
                </a:solidFill>
              </a:rPr>
              <a:t> button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1819" y="175788"/>
            <a:ext cx="1777164" cy="84455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360092" y="2622777"/>
            <a:ext cx="8507135" cy="396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CC0893A0-5D53-56C6-8D66-85121DAFC9B6}"/>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208718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48674" y="381000"/>
            <a:ext cx="11541725"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Quest Diagnostics PSC location </a:t>
            </a:r>
            <a:r>
              <a:rPr lang="en-US" altLang="en-US" sz="1200" dirty="0">
                <a:solidFill>
                  <a:srgbClr val="63666A"/>
                </a:solidFill>
              </a:rPr>
              <a:t>where you’d like to complete your screening</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Note: To search for PSC locations in other areas than your home zip code, simply change the zip code</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grpSp>
        <p:nvGrpSpPr>
          <p:cNvPr id="2" name="Group 1">
            <a:extLst>
              <a:ext uri="{FF2B5EF4-FFF2-40B4-BE49-F238E27FC236}">
                <a16:creationId xmlns:a16="http://schemas.microsoft.com/office/drawing/2014/main" id="{01F5C193-7AED-455D-AD98-BDE8A6B8C246}"/>
              </a:ext>
            </a:extLst>
          </p:cNvPr>
          <p:cNvGrpSpPr/>
          <p:nvPr/>
        </p:nvGrpSpPr>
        <p:grpSpPr>
          <a:xfrm>
            <a:off x="2587811" y="1447800"/>
            <a:ext cx="7592495" cy="5284788"/>
            <a:chOff x="304800" y="1447800"/>
            <a:chExt cx="7592495" cy="5284788"/>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7592495" cy="528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1077F0A5-098D-4106-8490-7C192C974E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36395" y="15240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8892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660400" y="358852"/>
            <a:ext cx="123444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Click the calendar icon to choose a date for your screening</a:t>
            </a:r>
          </a:p>
          <a:p>
            <a:pPr marL="914369" lvl="1" indent="-171430">
              <a:spcBef>
                <a:spcPct val="20000"/>
              </a:spcBef>
              <a:buFont typeface="Arial" panose="020B0604020202020204" pitchFamily="34" charset="0"/>
              <a:buChar char="•"/>
            </a:pPr>
            <a:r>
              <a:rPr lang="en-US" sz="1200" dirty="0">
                <a:solidFill>
                  <a:srgbClr val="63666A"/>
                </a:solidFill>
              </a:rPr>
              <a:t>Even if you choose “Walk-in,” when you arrive at the PSC you may be asked to select a service time upon check-in. To guarantee availability at a time that works for you, please schedule an appointment.</a:t>
            </a:r>
            <a:endParaRPr lang="en-US" altLang="en-US" sz="1200" dirty="0">
              <a:solidFill>
                <a:srgbClr val="63666A"/>
              </a:solidFill>
            </a:endParaRP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Time</a:t>
            </a:r>
            <a:r>
              <a:rPr lang="en-US" altLang="en-US" sz="1200" dirty="0">
                <a:solidFill>
                  <a:srgbClr val="63666A"/>
                </a:solidFill>
              </a:rPr>
              <a:t> you would like to complete your screening. </a:t>
            </a:r>
            <a:r>
              <a:rPr lang="en-US" altLang="en-US" sz="1200" b="1" i="1" dirty="0">
                <a:solidFill>
                  <a:srgbClr val="63666A"/>
                </a:solidFill>
              </a:rPr>
              <a:t>Note: Unavailable times will not display</a:t>
            </a: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sp>
        <p:nvSpPr>
          <p:cNvPr id="3" name="Rectangle 2">
            <a:extLst>
              <a:ext uri="{FF2B5EF4-FFF2-40B4-BE49-F238E27FC236}">
                <a16:creationId xmlns:a16="http://schemas.microsoft.com/office/drawing/2014/main" id="{D3AFF1F9-3ACA-421B-8F76-D5418AF5F26F}"/>
              </a:ext>
            </a:extLst>
          </p:cNvPr>
          <p:cNvSpPr/>
          <p:nvPr/>
        </p:nvSpPr>
        <p:spPr bwMode="auto">
          <a:xfrm>
            <a:off x="6451600" y="4191000"/>
            <a:ext cx="25146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9DDA9B9-C996-48B6-86F9-71D0FBDFA573}"/>
              </a:ext>
            </a:extLst>
          </p:cNvPr>
          <p:cNvGrpSpPr/>
          <p:nvPr/>
        </p:nvGrpSpPr>
        <p:grpSpPr>
          <a:xfrm>
            <a:off x="2587811" y="1791379"/>
            <a:ext cx="8080174" cy="5622169"/>
            <a:chOff x="530426" y="1791378"/>
            <a:chExt cx="8080174" cy="5622169"/>
          </a:xfrm>
        </p:grpSpPr>
        <p:grpSp>
          <p:nvGrpSpPr>
            <p:cNvPr id="2" name="Group 1"/>
            <p:cNvGrpSpPr/>
            <p:nvPr/>
          </p:nvGrpSpPr>
          <p:grpSpPr>
            <a:xfrm>
              <a:off x="533400" y="1791378"/>
              <a:ext cx="8077200" cy="5622169"/>
              <a:chOff x="277091" y="1279090"/>
              <a:chExt cx="7342909" cy="4960737"/>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1279090"/>
                <a:ext cx="7342909" cy="49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81199"/>
                <a:ext cx="5715000" cy="339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B285C731-3818-4663-AB59-5487847D99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530426" y="1947329"/>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67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310036"/>
            <a:ext cx="125730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Verify that all the appointment details shown on the screen are accurate</a:t>
            </a: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Confirm</a:t>
            </a:r>
            <a:r>
              <a:rPr lang="en-US" altLang="en-US" sz="1200" dirty="0">
                <a:solidFill>
                  <a:srgbClr val="63666A"/>
                </a:solidFill>
              </a:rPr>
              <a:t> button</a:t>
            </a:r>
          </a:p>
          <a:p>
            <a:pPr marL="914294" lvl="1" indent="-171430">
              <a:spcBef>
                <a:spcPct val="20000"/>
              </a:spcBef>
              <a:buFont typeface="Arial" panose="020B0604020202020204" pitchFamily="34" charset="0"/>
              <a:buChar char="•"/>
            </a:pPr>
            <a:r>
              <a:rPr lang="en-US" altLang="en-US" sz="1200" dirty="0">
                <a:solidFill>
                  <a:srgbClr val="63666A"/>
                </a:solidFill>
              </a:rPr>
              <a:t>NOTE: Your appointment is </a:t>
            </a:r>
            <a:r>
              <a:rPr lang="en-US" altLang="en-US" sz="1200" b="1" dirty="0">
                <a:solidFill>
                  <a:srgbClr val="63666A"/>
                </a:solidFill>
              </a:rPr>
              <a:t>not scheduled </a:t>
            </a:r>
            <a:r>
              <a:rPr lang="en-US" altLang="en-US" sz="1200" dirty="0">
                <a:solidFill>
                  <a:srgbClr val="63666A"/>
                </a:solidFill>
              </a:rPr>
              <a:t>until you select the green </a:t>
            </a:r>
            <a:r>
              <a:rPr lang="en-US" altLang="en-US" sz="1200" b="1" dirty="0">
                <a:solidFill>
                  <a:srgbClr val="63666A"/>
                </a:solidFill>
              </a:rPr>
              <a:t>Confirm</a:t>
            </a:r>
            <a:r>
              <a:rPr lang="en-US" altLang="en-US" sz="1200" dirty="0">
                <a:solidFill>
                  <a:srgbClr val="63666A"/>
                </a:solidFill>
              </a:rPr>
              <a:t> button</a:t>
            </a:r>
          </a:p>
        </p:txBody>
      </p:sp>
      <p:grpSp>
        <p:nvGrpSpPr>
          <p:cNvPr id="3" name="Group 2">
            <a:extLst>
              <a:ext uri="{FF2B5EF4-FFF2-40B4-BE49-F238E27FC236}">
                <a16:creationId xmlns:a16="http://schemas.microsoft.com/office/drawing/2014/main" id="{2A0A0702-0227-4F54-9A1A-43E7B6E09E58}"/>
              </a:ext>
            </a:extLst>
          </p:cNvPr>
          <p:cNvGrpSpPr/>
          <p:nvPr/>
        </p:nvGrpSpPr>
        <p:grpSpPr>
          <a:xfrm>
            <a:off x="2587812" y="1447800"/>
            <a:ext cx="7909047" cy="4529030"/>
            <a:chOff x="304801" y="1447802"/>
            <a:chExt cx="7909047" cy="4529030"/>
          </a:xfrm>
        </p:grpSpPr>
        <p:grpSp>
          <p:nvGrpSpPr>
            <p:cNvPr id="2" name="Group 1"/>
            <p:cNvGrpSpPr/>
            <p:nvPr/>
          </p:nvGrpSpPr>
          <p:grpSpPr>
            <a:xfrm>
              <a:off x="304801" y="1447802"/>
              <a:ext cx="7909047" cy="4529030"/>
              <a:chOff x="277091" y="1277472"/>
              <a:chExt cx="7190043" cy="3996203"/>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596"/>
              <a:stretch/>
            </p:blipFill>
            <p:spPr bwMode="auto">
              <a:xfrm>
                <a:off x="277091" y="1277472"/>
                <a:ext cx="7190043" cy="361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4375"/>
                <a:ext cx="5638800"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2">
              <a:extLst>
                <a:ext uri="{FF2B5EF4-FFF2-40B4-BE49-F238E27FC236}">
                  <a16:creationId xmlns:a16="http://schemas.microsoft.com/office/drawing/2014/main" id="{5138ED86-5F26-4486-911B-8708A1A0F6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30821" y="1606229"/>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6981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5452" y="511256"/>
            <a:ext cx="128778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Once your appointment has been scheduled you will arrive at the </a:t>
            </a:r>
            <a:r>
              <a:rPr lang="en-US" altLang="en-US" sz="1200" b="1" dirty="0">
                <a:solidFill>
                  <a:srgbClr val="63666A"/>
                </a:solidFill>
              </a:rPr>
              <a:t>Confirmation </a:t>
            </a:r>
            <a:r>
              <a:rPr lang="en-US" altLang="en-US" sz="1200" dirty="0">
                <a:solidFill>
                  <a:srgbClr val="63666A"/>
                </a:solidFill>
              </a:rPr>
              <a:t>screen</a:t>
            </a:r>
          </a:p>
          <a:p>
            <a:pPr marL="261907" indent="-171430">
              <a:spcBef>
                <a:spcPct val="20000"/>
              </a:spcBef>
              <a:buFont typeface="Arial" panose="020B0604020202020204" pitchFamily="34" charset="0"/>
              <a:buChar char="•"/>
            </a:pPr>
            <a:r>
              <a:rPr lang="en-US" altLang="en-US" sz="1200" dirty="0">
                <a:solidFill>
                  <a:srgbClr val="63666A"/>
                </a:solidFill>
              </a:rPr>
              <a:t>You can download your Order Requisition by selecting </a:t>
            </a:r>
            <a:r>
              <a:rPr lang="en-US" altLang="en-US" sz="1200" b="1" dirty="0">
                <a:solidFill>
                  <a:srgbClr val="63666A"/>
                </a:solidFill>
              </a:rPr>
              <a:t>Print Order Requisition </a:t>
            </a:r>
            <a:r>
              <a:rPr lang="en-US" altLang="en-US" sz="1200" dirty="0">
                <a:solidFill>
                  <a:srgbClr val="63666A"/>
                </a:solidFill>
              </a:rPr>
              <a:t>on the left side of the screen</a:t>
            </a:r>
          </a:p>
          <a:p>
            <a:pPr marL="261907" indent="-171430">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Back to Dashboard </a:t>
            </a:r>
            <a:r>
              <a:rPr lang="en-US" altLang="en-US" sz="1200" dirty="0">
                <a:solidFill>
                  <a:srgbClr val="63666A"/>
                </a:solidFill>
              </a:rPr>
              <a:t>link to return to the dashboard</a:t>
            </a:r>
          </a:p>
        </p:txBody>
      </p:sp>
      <p:sp>
        <p:nvSpPr>
          <p:cNvPr id="2" name="Rectangle 1"/>
          <p:cNvSpPr/>
          <p:nvPr/>
        </p:nvSpPr>
        <p:spPr bwMode="auto">
          <a:xfrm>
            <a:off x="4013200" y="4114800"/>
            <a:ext cx="1371600" cy="171450"/>
          </a:xfrm>
          <a:prstGeom prst="rect">
            <a:avLst/>
          </a:prstGeom>
          <a:solidFill>
            <a:schemeClr val="bg1"/>
          </a:solidFill>
          <a:ln w="9525" cap="flat" cmpd="sng" algn="ctr">
            <a:noFill/>
            <a:prstDash val="solid"/>
            <a:round/>
            <a:headEnd type="none" w="med" len="med"/>
            <a:tailEnd type="none" w="med" len="med"/>
          </a:ln>
          <a:effectLst/>
        </p:spPr>
        <p:txBody>
          <a:bodyPr vert="horz" wrap="square" lIns="91429" tIns="45715" rIns="91429" bIns="45715" numCol="1" rtlCol="0" anchor="t" anchorCtr="0" compatLnSpc="1">
            <a:prstTxWarp prst="textNoShape">
              <a:avLst/>
            </a:prstTxWarp>
          </a:bodyPr>
          <a:lstStyle/>
          <a:p>
            <a:endParaRPr lang="en-US">
              <a:solidFill>
                <a:srgbClr val="000000"/>
              </a:solidFill>
            </a:endParaRPr>
          </a:p>
        </p:txBody>
      </p:sp>
      <p:grpSp>
        <p:nvGrpSpPr>
          <p:cNvPr id="5" name="Group 4">
            <a:extLst>
              <a:ext uri="{FF2B5EF4-FFF2-40B4-BE49-F238E27FC236}">
                <a16:creationId xmlns:a16="http://schemas.microsoft.com/office/drawing/2014/main" id="{785A13EE-3198-4552-B528-26369D862AE0}"/>
              </a:ext>
            </a:extLst>
          </p:cNvPr>
          <p:cNvGrpSpPr/>
          <p:nvPr/>
        </p:nvGrpSpPr>
        <p:grpSpPr>
          <a:xfrm>
            <a:off x="2412703" y="1585636"/>
            <a:ext cx="8763299" cy="4601129"/>
            <a:chOff x="381000" y="1524000"/>
            <a:chExt cx="8763299" cy="4601129"/>
          </a:xfrm>
        </p:grpSpPr>
        <p:grpSp>
          <p:nvGrpSpPr>
            <p:cNvPr id="3" name="Group 2"/>
            <p:cNvGrpSpPr/>
            <p:nvPr/>
          </p:nvGrpSpPr>
          <p:grpSpPr>
            <a:xfrm>
              <a:off x="381000" y="1524000"/>
              <a:ext cx="8763299" cy="4601129"/>
              <a:chOff x="277091" y="1274179"/>
              <a:chExt cx="7966635" cy="405982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644"/>
              <a:stretch/>
            </p:blipFill>
            <p:spPr bwMode="auto">
              <a:xfrm>
                <a:off x="277091" y="1274179"/>
                <a:ext cx="7966635" cy="373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763"/>
              <a:stretch/>
            </p:blipFill>
            <p:spPr bwMode="auto">
              <a:xfrm>
                <a:off x="457199" y="1910464"/>
                <a:ext cx="7482050" cy="342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95207575-87E5-4B3C-88E0-1DB3F37160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549382" y="1647271"/>
              <a:ext cx="2588872" cy="39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524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04904" y="377631"/>
            <a:ext cx="12752295" cy="101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On the dashboard, you will be able to see your scheduled appointment</a:t>
            </a:r>
          </a:p>
          <a:p>
            <a:pPr marL="261907" indent="-171430">
              <a:spcBef>
                <a:spcPct val="20000"/>
              </a:spcBef>
              <a:buFont typeface="Arial" panose="020B0604020202020204" pitchFamily="34" charset="0"/>
              <a:buChar char="•"/>
            </a:pPr>
            <a:r>
              <a:rPr lang="en-US" altLang="en-US" sz="1200" dirty="0">
                <a:solidFill>
                  <a:srgbClr val="63666A"/>
                </a:solidFill>
              </a:rPr>
              <a:t>You can select the green </a:t>
            </a:r>
            <a:r>
              <a:rPr lang="en-US" altLang="en-US" sz="1200" b="1" dirty="0">
                <a:solidFill>
                  <a:srgbClr val="63666A"/>
                </a:solidFill>
              </a:rPr>
              <a:t>Download to Calendar </a:t>
            </a:r>
            <a:r>
              <a:rPr lang="en-US" altLang="en-US" sz="1200" dirty="0">
                <a:solidFill>
                  <a:srgbClr val="63666A"/>
                </a:solidFill>
              </a:rPr>
              <a:t>link to add the appointment to your calendar</a:t>
            </a:r>
          </a:p>
          <a:p>
            <a:pPr marL="261907" indent="-171430">
              <a:spcBef>
                <a:spcPct val="20000"/>
              </a:spcBef>
              <a:buFont typeface="Arial" panose="020B0604020202020204" pitchFamily="34" charset="0"/>
              <a:buChar char="•"/>
            </a:pPr>
            <a:r>
              <a:rPr lang="en-US" altLang="en-US" sz="1200" dirty="0">
                <a:solidFill>
                  <a:srgbClr val="63666A"/>
                </a:solidFill>
              </a:rPr>
              <a:t>If needed, you can also use the green buttons to cancel or reschedule your appointment</a:t>
            </a:r>
          </a:p>
          <a:p>
            <a:pPr marL="261907" indent="-171430">
              <a:spcBef>
                <a:spcPct val="20000"/>
              </a:spcBef>
              <a:buFont typeface="Arial" panose="020B0604020202020204" pitchFamily="34" charset="0"/>
              <a:buChar char="•"/>
            </a:pPr>
            <a:r>
              <a:rPr lang="en-US" altLang="en-US" sz="1200" dirty="0">
                <a:solidFill>
                  <a:srgbClr val="63666A"/>
                </a:solidFill>
              </a:rPr>
              <a:t>Selecting the </a:t>
            </a:r>
            <a:r>
              <a:rPr lang="en-US" altLang="en-US" sz="1200" b="1" dirty="0">
                <a:solidFill>
                  <a:srgbClr val="63666A"/>
                </a:solidFill>
              </a:rPr>
              <a:t>Need more appointment information?</a:t>
            </a:r>
            <a:r>
              <a:rPr lang="en-US" altLang="en-US" sz="1200" dirty="0">
                <a:solidFill>
                  <a:srgbClr val="63666A"/>
                </a:solidFill>
              </a:rPr>
              <a:t> link will take you back to the appointment confirmation page</a:t>
            </a:r>
          </a:p>
          <a:p>
            <a:pPr marL="261907" indent="-171430">
              <a:spcBef>
                <a:spcPct val="20000"/>
              </a:spcBef>
              <a:buFont typeface="Arial" panose="020B0604020202020204" pitchFamily="34" charset="0"/>
              <a:buChar char="•"/>
            </a:pPr>
            <a:endParaRPr lang="en-US" altLang="en-US" sz="1200" b="1" dirty="0">
              <a:solidFill>
                <a:srgbClr val="63666A"/>
              </a:solidFill>
            </a:endParaRPr>
          </a:p>
        </p:txBody>
      </p:sp>
      <p:sp>
        <p:nvSpPr>
          <p:cNvPr id="2" name="Rectangle 1"/>
          <p:cNvSpPr/>
          <p:nvPr/>
        </p:nvSpPr>
        <p:spPr bwMode="auto">
          <a:xfrm>
            <a:off x="4013200" y="4114800"/>
            <a:ext cx="1371600" cy="171450"/>
          </a:xfrm>
          <a:prstGeom prst="rect">
            <a:avLst/>
          </a:prstGeom>
          <a:solidFill>
            <a:schemeClr val="bg1"/>
          </a:solidFill>
          <a:ln w="9525" cap="flat" cmpd="sng" algn="ctr">
            <a:noFill/>
            <a:prstDash val="solid"/>
            <a:round/>
            <a:headEnd type="none" w="med" len="med"/>
            <a:tailEnd type="none" w="med" len="med"/>
          </a:ln>
          <a:effectLst/>
        </p:spPr>
        <p:txBody>
          <a:bodyPr vert="horz" wrap="square" lIns="91429" tIns="45715" rIns="91429" bIns="45715" numCol="1" rtlCol="0" anchor="t" anchorCtr="0" compatLnSpc="1">
            <a:prstTxWarp prst="textNoShape">
              <a:avLst/>
            </a:prstTxWarp>
          </a:bodyPr>
          <a:lstStyle/>
          <a:p>
            <a:endParaRPr lang="en-US">
              <a:solidFill>
                <a:srgbClr val="000000"/>
              </a:solidFill>
            </a:endParaRPr>
          </a:p>
        </p:txBody>
      </p:sp>
      <p:grpSp>
        <p:nvGrpSpPr>
          <p:cNvPr id="4" name="Group 3">
            <a:extLst>
              <a:ext uri="{FF2B5EF4-FFF2-40B4-BE49-F238E27FC236}">
                <a16:creationId xmlns:a16="http://schemas.microsoft.com/office/drawing/2014/main" id="{498C08FD-2D39-42F0-8D36-5813B949DC39}"/>
              </a:ext>
            </a:extLst>
          </p:cNvPr>
          <p:cNvGrpSpPr/>
          <p:nvPr/>
        </p:nvGrpSpPr>
        <p:grpSpPr>
          <a:xfrm>
            <a:off x="2641600" y="1683940"/>
            <a:ext cx="8112498" cy="4861719"/>
            <a:chOff x="304800" y="1447801"/>
            <a:chExt cx="8112498" cy="4861719"/>
          </a:xfrm>
        </p:grpSpPr>
        <p:grpSp>
          <p:nvGrpSpPr>
            <p:cNvPr id="3" name="Group 2"/>
            <p:cNvGrpSpPr/>
            <p:nvPr/>
          </p:nvGrpSpPr>
          <p:grpSpPr>
            <a:xfrm>
              <a:off x="304800" y="1447801"/>
              <a:ext cx="8112498" cy="4861719"/>
              <a:chOff x="277091" y="1277471"/>
              <a:chExt cx="7374998" cy="4289752"/>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902"/>
              <a:stretch/>
            </p:blipFill>
            <p:spPr bwMode="auto">
              <a:xfrm>
                <a:off x="277091" y="1277471"/>
                <a:ext cx="7374998" cy="428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45350"/>
                <a:ext cx="5715000" cy="196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0105731B-21E4-42F3-B7AD-EE68B7C02B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57078" y="1545649"/>
              <a:ext cx="2690922" cy="41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9429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2893" y="985977"/>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schedule a screening at an on-site event</a:t>
            </a:r>
          </a:p>
        </p:txBody>
      </p:sp>
      <p:sp>
        <p:nvSpPr>
          <p:cNvPr id="2077" name="Rectangle 5"/>
          <p:cNvSpPr>
            <a:spLocks noChangeArrowheads="1"/>
          </p:cNvSpPr>
          <p:nvPr/>
        </p:nvSpPr>
        <p:spPr bwMode="auto">
          <a:xfrm>
            <a:off x="373469" y="1430286"/>
            <a:ext cx="13006707"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63666A"/>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password</a:t>
            </a:r>
            <a:r>
              <a:rPr lang="en-US" sz="1200" dirty="0">
                <a:solidFill>
                  <a:srgbClr val="63666A"/>
                </a:solidFill>
              </a:rPr>
              <a:t> link to reset your password or the </a:t>
            </a:r>
            <a:r>
              <a:rPr lang="en-US" sz="1200" b="1" dirty="0">
                <a:solidFill>
                  <a:srgbClr val="63666A"/>
                </a:solidFill>
              </a:rPr>
              <a:t>username</a:t>
            </a:r>
            <a:r>
              <a:rPr lang="en-US" sz="1200" dirty="0">
                <a:solidFill>
                  <a:srgbClr val="63666A"/>
                </a:solidFill>
              </a:rPr>
              <a:t> link to retrieve your username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a:t>
            </a:r>
          </a:p>
          <a:p>
            <a:pPr marL="171450" indent="-171450" eaLnBrk="1" hangingPunct="1">
              <a:spcBef>
                <a:spcPct val="20000"/>
              </a:spcBef>
              <a:buFont typeface="Arial" charset="0"/>
              <a:buChar char="•"/>
              <a:defRPr/>
            </a:pPr>
            <a:r>
              <a:rPr lang="en-US" sz="1200" dirty="0">
                <a:solidFill>
                  <a:srgbClr val="63666A"/>
                </a:solidFill>
              </a:rPr>
              <a:t>After logging in or registering, you will be taken to the dashboard</a:t>
            </a:r>
          </a:p>
        </p:txBody>
      </p:sp>
      <p:sp>
        <p:nvSpPr>
          <p:cNvPr id="23" name="Rectangle 5"/>
          <p:cNvSpPr>
            <a:spLocks noChangeArrowheads="1"/>
          </p:cNvSpPr>
          <p:nvPr/>
        </p:nvSpPr>
        <p:spPr bwMode="auto">
          <a:xfrm>
            <a:off x="2184404" y="4833776"/>
            <a:ext cx="7286999" cy="3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endParaRPr lang="en-US" sz="1000" dirty="0">
              <a:solidFill>
                <a:srgbClr val="63666A"/>
              </a:solidFill>
            </a:endParaRPr>
          </a:p>
        </p:txBody>
      </p:sp>
      <p:pic>
        <p:nvPicPr>
          <p:cNvPr id="10" name="Picture 9">
            <a:extLst>
              <a:ext uri="{FF2B5EF4-FFF2-40B4-BE49-F238E27FC236}">
                <a16:creationId xmlns:a16="http://schemas.microsoft.com/office/drawing/2014/main" id="{ED15243F-79F0-4099-8FAB-E52981A958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3200" y="146051"/>
            <a:ext cx="1777164" cy="844550"/>
          </a:xfrm>
          <a:prstGeom prst="rect">
            <a:avLst/>
          </a:prstGeom>
        </p:spPr>
      </p:pic>
      <p:grpSp>
        <p:nvGrpSpPr>
          <p:cNvPr id="3" name="Group 2">
            <a:extLst>
              <a:ext uri="{FF2B5EF4-FFF2-40B4-BE49-F238E27FC236}">
                <a16:creationId xmlns:a16="http://schemas.microsoft.com/office/drawing/2014/main" id="{4D62CC23-D631-4B8A-93FD-BB91C0191787}"/>
              </a:ext>
            </a:extLst>
          </p:cNvPr>
          <p:cNvGrpSpPr/>
          <p:nvPr/>
        </p:nvGrpSpPr>
        <p:grpSpPr>
          <a:xfrm>
            <a:off x="3979785" y="2743200"/>
            <a:ext cx="5794074" cy="4077254"/>
            <a:chOff x="610905" y="3240700"/>
            <a:chExt cx="5794074" cy="4077254"/>
          </a:xfrm>
        </p:grpSpPr>
        <p:grpSp>
          <p:nvGrpSpPr>
            <p:cNvPr id="2" name="Group 1">
              <a:extLst>
                <a:ext uri="{FF2B5EF4-FFF2-40B4-BE49-F238E27FC236}">
                  <a16:creationId xmlns:a16="http://schemas.microsoft.com/office/drawing/2014/main" id="{28107A5F-9A65-4C4F-BD57-76B5B23CF315}"/>
                </a:ext>
              </a:extLst>
            </p:cNvPr>
            <p:cNvGrpSpPr/>
            <p:nvPr/>
          </p:nvGrpSpPr>
          <p:grpSpPr>
            <a:xfrm>
              <a:off x="610905" y="3240700"/>
              <a:ext cx="5794074" cy="4077254"/>
              <a:chOff x="610905" y="3240700"/>
              <a:chExt cx="5794074" cy="4077254"/>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05" y="3240700"/>
                <a:ext cx="5794074" cy="407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 screenshot of a cell phone&#10;&#10;Description automatically generated">
                <a:extLst>
                  <a:ext uri="{FF2B5EF4-FFF2-40B4-BE49-F238E27FC236}">
                    <a16:creationId xmlns:a16="http://schemas.microsoft.com/office/drawing/2014/main" id="{2C97418E-9760-4727-B58E-7189E29BDFF9}"/>
                  </a:ext>
                </a:extLst>
              </p:cNvPr>
              <p:cNvPicPr>
                <a:picLocks noChangeAspect="1"/>
              </p:cNvPicPr>
              <p:nvPr/>
            </p:nvPicPr>
            <p:blipFill rotWithShape="1">
              <a:blip r:embed="rId5">
                <a:extLst>
                  <a:ext uri="{28A0092B-C50C-407E-A947-70E740481C1C}">
                    <a14:useLocalDpi xmlns:a14="http://schemas.microsoft.com/office/drawing/2010/main" val="0"/>
                  </a:ext>
                </a:extLst>
              </a:blip>
              <a:srcRect l="23752" t="82694" r="54278" b="500"/>
              <a:stretch/>
            </p:blipFill>
            <p:spPr>
              <a:xfrm>
                <a:off x="3200400" y="6388699"/>
                <a:ext cx="2102232" cy="770743"/>
              </a:xfrm>
              <a:prstGeom prst="rect">
                <a:avLst/>
              </a:prstGeom>
            </p:spPr>
          </p:pic>
        </p:grpSp>
        <p:pic>
          <p:nvPicPr>
            <p:cNvPr id="12" name="Picture 2">
              <a:extLst>
                <a:ext uri="{FF2B5EF4-FFF2-40B4-BE49-F238E27FC236}">
                  <a16:creationId xmlns:a16="http://schemas.microsoft.com/office/drawing/2014/main" id="{8045946D-17C1-4ADA-A1D3-39A46ABB54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80" t="1391" r="61466" b="90646"/>
            <a:stretch/>
          </p:blipFill>
          <p:spPr bwMode="auto">
            <a:xfrm>
              <a:off x="610905" y="329139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a:extLst>
              <a:ext uri="{FF2B5EF4-FFF2-40B4-BE49-F238E27FC236}">
                <a16:creationId xmlns:a16="http://schemas.microsoft.com/office/drawing/2014/main" id="{D3891923-C828-8195-094B-0E1DC977D9B8}"/>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287992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433087"/>
            <a:ext cx="128016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To schedule an appointment at an on-site event, in the </a:t>
            </a:r>
            <a:r>
              <a:rPr lang="en-US" altLang="en-US" sz="1200" b="1" dirty="0">
                <a:solidFill>
                  <a:srgbClr val="63666A"/>
                </a:solidFill>
              </a:rPr>
              <a:t>Wellness Screening </a:t>
            </a:r>
            <a:r>
              <a:rPr lang="en-US" altLang="en-US" sz="1200" dirty="0">
                <a:solidFill>
                  <a:srgbClr val="63666A"/>
                </a:solidFill>
              </a:rPr>
              <a:t>section, under </a:t>
            </a:r>
            <a:r>
              <a:rPr lang="en-US" altLang="en-US" sz="1200" b="1" dirty="0">
                <a:solidFill>
                  <a:srgbClr val="63666A"/>
                </a:solidFill>
              </a:rPr>
              <a:t>At an Event</a:t>
            </a:r>
            <a:r>
              <a:rPr lang="en-US" altLang="en-US" sz="1200" dirty="0">
                <a:solidFill>
                  <a:srgbClr val="63666A"/>
                </a:solidFill>
              </a:rPr>
              <a:t>, select the </a:t>
            </a:r>
            <a:r>
              <a:rPr lang="en-US" altLang="en-US" sz="1200" b="1" dirty="0">
                <a:solidFill>
                  <a:srgbClr val="63666A"/>
                </a:solidFill>
              </a:rPr>
              <a:t>Make an Appointment </a:t>
            </a:r>
            <a:r>
              <a:rPr lang="en-US" altLang="en-US" sz="1200" dirty="0">
                <a:solidFill>
                  <a:srgbClr val="63666A"/>
                </a:solidFill>
              </a:rPr>
              <a:t>button</a:t>
            </a:r>
          </a:p>
        </p:txBody>
      </p:sp>
      <p:grpSp>
        <p:nvGrpSpPr>
          <p:cNvPr id="3" name="Group 2">
            <a:extLst>
              <a:ext uri="{FF2B5EF4-FFF2-40B4-BE49-F238E27FC236}">
                <a16:creationId xmlns:a16="http://schemas.microsoft.com/office/drawing/2014/main" id="{D7F2299A-426E-48DE-9193-ED098BA1C30B}"/>
              </a:ext>
            </a:extLst>
          </p:cNvPr>
          <p:cNvGrpSpPr/>
          <p:nvPr/>
        </p:nvGrpSpPr>
        <p:grpSpPr>
          <a:xfrm>
            <a:off x="2439439" y="990600"/>
            <a:ext cx="8938721" cy="6221834"/>
            <a:chOff x="304800" y="1447800"/>
            <a:chExt cx="8938721" cy="6221834"/>
          </a:xfrm>
        </p:grpSpPr>
        <p:grpSp>
          <p:nvGrpSpPr>
            <p:cNvPr id="2" name="Group 1">
              <a:extLst>
                <a:ext uri="{FF2B5EF4-FFF2-40B4-BE49-F238E27FC236}">
                  <a16:creationId xmlns:a16="http://schemas.microsoft.com/office/drawing/2014/main" id="{CBE0E188-A563-4925-B66A-8D7031E8E406}"/>
                </a:ext>
              </a:extLst>
            </p:cNvPr>
            <p:cNvGrpSpPr/>
            <p:nvPr/>
          </p:nvGrpSpPr>
          <p:grpSpPr>
            <a:xfrm>
              <a:off x="304800" y="1447800"/>
              <a:ext cx="8938721" cy="6221834"/>
              <a:chOff x="304800" y="1447800"/>
              <a:chExt cx="8938721" cy="6221834"/>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938721" cy="622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screenshot of a cell phone&#10;&#10;Description automatically generated">
                <a:extLst>
                  <a:ext uri="{FF2B5EF4-FFF2-40B4-BE49-F238E27FC236}">
                    <a16:creationId xmlns:a16="http://schemas.microsoft.com/office/drawing/2014/main" id="{49B4DBC7-B332-44C5-A0E7-DE7C18CF6597}"/>
                  </a:ext>
                </a:extLst>
              </p:cNvPr>
              <p:cNvPicPr>
                <a:picLocks noChangeAspect="1"/>
              </p:cNvPicPr>
              <p:nvPr/>
            </p:nvPicPr>
            <p:blipFill rotWithShape="1">
              <a:blip r:embed="rId4">
                <a:extLst>
                  <a:ext uri="{28A0092B-C50C-407E-A947-70E740481C1C}">
                    <a14:useLocalDpi xmlns:a14="http://schemas.microsoft.com/office/drawing/2010/main" val="0"/>
                  </a:ext>
                </a:extLst>
              </a:blip>
              <a:srcRect l="23752" t="82694" r="54278" b="500"/>
              <a:stretch/>
            </p:blipFill>
            <p:spPr>
              <a:xfrm>
                <a:off x="4267200" y="6172200"/>
                <a:ext cx="2955536" cy="1083591"/>
              </a:xfrm>
              <a:prstGeom prst="rect">
                <a:avLst/>
              </a:prstGeom>
            </p:spPr>
          </p:pic>
        </p:grpSp>
        <p:pic>
          <p:nvPicPr>
            <p:cNvPr id="6" name="Picture 2">
              <a:extLst>
                <a:ext uri="{FF2B5EF4-FFF2-40B4-BE49-F238E27FC236}">
                  <a16:creationId xmlns:a16="http://schemas.microsoft.com/office/drawing/2014/main" id="{B1D3C358-8ADB-4789-A94F-3F0956F25F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41971" y="1600200"/>
              <a:ext cx="24765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0297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435052"/>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on-site event location where you’d like to complete your screening</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grpSp>
        <p:nvGrpSpPr>
          <p:cNvPr id="2" name="Group 1">
            <a:extLst>
              <a:ext uri="{FF2B5EF4-FFF2-40B4-BE49-F238E27FC236}">
                <a16:creationId xmlns:a16="http://schemas.microsoft.com/office/drawing/2014/main" id="{88639932-C222-4223-A087-D2A8D5925189}"/>
              </a:ext>
            </a:extLst>
          </p:cNvPr>
          <p:cNvGrpSpPr/>
          <p:nvPr/>
        </p:nvGrpSpPr>
        <p:grpSpPr>
          <a:xfrm>
            <a:off x="2636625" y="1143000"/>
            <a:ext cx="8544349" cy="5947330"/>
            <a:chOff x="304800" y="1447800"/>
            <a:chExt cx="8544349" cy="594733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44349" cy="5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E2D4BE26-7418-4071-9258-2E0509E7E6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457200"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0808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49511" y="326332"/>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Click on the calendar icon to choose a date for your screening</a:t>
            </a: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Time</a:t>
            </a:r>
            <a:r>
              <a:rPr lang="en-US" altLang="en-US" sz="1200" dirty="0">
                <a:solidFill>
                  <a:srgbClr val="63666A"/>
                </a:solidFill>
              </a:rPr>
              <a:t> you would like to complete your screening. </a:t>
            </a:r>
            <a:r>
              <a:rPr lang="en-US" altLang="en-US" sz="1200" b="1" i="1" dirty="0">
                <a:solidFill>
                  <a:srgbClr val="63666A"/>
                </a:solidFill>
              </a:rPr>
              <a:t>Note: Unavailable times will not display</a:t>
            </a:r>
            <a:endParaRPr lang="en-US" altLang="en-US" sz="1200" dirty="0">
              <a:solidFill>
                <a:srgbClr val="63666A"/>
              </a:solidFill>
            </a:endParaRP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sp>
        <p:nvSpPr>
          <p:cNvPr id="3" name="Rectangle 2">
            <a:extLst>
              <a:ext uri="{FF2B5EF4-FFF2-40B4-BE49-F238E27FC236}">
                <a16:creationId xmlns:a16="http://schemas.microsoft.com/office/drawing/2014/main" id="{31364E6B-A80F-411E-B454-3334E1D7D207}"/>
              </a:ext>
            </a:extLst>
          </p:cNvPr>
          <p:cNvSpPr/>
          <p:nvPr/>
        </p:nvSpPr>
        <p:spPr bwMode="auto">
          <a:xfrm>
            <a:off x="6573522" y="3886200"/>
            <a:ext cx="2441257" cy="2904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13CD9A05-29F9-4804-A2AE-952F3B3CD0E6}"/>
              </a:ext>
            </a:extLst>
          </p:cNvPr>
          <p:cNvGrpSpPr/>
          <p:nvPr/>
        </p:nvGrpSpPr>
        <p:grpSpPr>
          <a:xfrm>
            <a:off x="2729392" y="1267512"/>
            <a:ext cx="8358815" cy="5818188"/>
            <a:chOff x="304801" y="1447801"/>
            <a:chExt cx="8358815" cy="5818188"/>
          </a:xfrm>
        </p:grpSpPr>
        <p:grpSp>
          <p:nvGrpSpPr>
            <p:cNvPr id="2" name="Group 1"/>
            <p:cNvGrpSpPr/>
            <p:nvPr/>
          </p:nvGrpSpPr>
          <p:grpSpPr>
            <a:xfrm>
              <a:off x="304801" y="1447801"/>
              <a:ext cx="8358815" cy="5818188"/>
              <a:chOff x="277091" y="1277471"/>
              <a:chExt cx="7598923" cy="5133695"/>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1277471"/>
                <a:ext cx="7598923" cy="51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23835"/>
                <a:ext cx="2219325" cy="16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067F86D7-14F2-442E-98DE-202EA300F2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08518" y="1524000"/>
              <a:ext cx="2609380" cy="40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8105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357575"/>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Verify that all the appointment details shown on the screen are accurate</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Confirm</a:t>
            </a:r>
            <a:r>
              <a:rPr lang="en-US" altLang="en-US" sz="1200" dirty="0">
                <a:solidFill>
                  <a:srgbClr val="63666A"/>
                </a:solidFill>
              </a:rPr>
              <a:t> button</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NOTE: Your appointment is </a:t>
            </a:r>
            <a:r>
              <a:rPr lang="en-US" altLang="en-US" sz="1200" b="1" dirty="0">
                <a:solidFill>
                  <a:srgbClr val="63666A"/>
                </a:solidFill>
              </a:rPr>
              <a:t>not scheduled </a:t>
            </a:r>
            <a:r>
              <a:rPr lang="en-US" altLang="en-US" sz="1200" dirty="0">
                <a:solidFill>
                  <a:srgbClr val="63666A"/>
                </a:solidFill>
              </a:rPr>
              <a:t>until you select the </a:t>
            </a:r>
            <a:r>
              <a:rPr lang="en-US" altLang="en-US" sz="1200" b="1" dirty="0">
                <a:solidFill>
                  <a:srgbClr val="63666A"/>
                </a:solidFill>
              </a:rPr>
              <a:t>Confirm</a:t>
            </a:r>
            <a:r>
              <a:rPr lang="en-US" altLang="en-US" sz="1200" dirty="0">
                <a:solidFill>
                  <a:srgbClr val="63666A"/>
                </a:solidFill>
              </a:rPr>
              <a:t> button</a:t>
            </a:r>
          </a:p>
        </p:txBody>
      </p:sp>
      <p:grpSp>
        <p:nvGrpSpPr>
          <p:cNvPr id="2" name="Group 1">
            <a:extLst>
              <a:ext uri="{FF2B5EF4-FFF2-40B4-BE49-F238E27FC236}">
                <a16:creationId xmlns:a16="http://schemas.microsoft.com/office/drawing/2014/main" id="{2015D740-B530-428D-AAAC-2B2443E6E372}"/>
              </a:ext>
            </a:extLst>
          </p:cNvPr>
          <p:cNvGrpSpPr/>
          <p:nvPr/>
        </p:nvGrpSpPr>
        <p:grpSpPr>
          <a:xfrm>
            <a:off x="2838867" y="1524000"/>
            <a:ext cx="8139866" cy="5665788"/>
            <a:chOff x="304800" y="1447800"/>
            <a:chExt cx="8139866" cy="5665788"/>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139866" cy="566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62FE43E1-9F50-4908-A1F3-4293127D7C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81000"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91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506412"/>
            <a:ext cx="8610600" cy="124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Read through the Quest Diagnostics Terms and Conditions</a:t>
            </a:r>
          </a:p>
          <a:p>
            <a:pPr marL="261938" indent="-171450" eaLnBrk="1" hangingPunct="1">
              <a:spcBef>
                <a:spcPct val="20000"/>
              </a:spcBef>
              <a:buFont typeface="Arial" panose="020B0604020202020204" pitchFamily="34" charset="0"/>
              <a:buChar char="•"/>
            </a:pPr>
            <a:r>
              <a:rPr lang="en-US" altLang="en-US" sz="1200" dirty="0">
                <a:solidFill>
                  <a:srgbClr val="63666A"/>
                </a:solidFill>
              </a:rPr>
              <a:t>Scroll to the bottom and select the </a:t>
            </a:r>
            <a:r>
              <a:rPr lang="en-US" altLang="en-US" sz="1200" b="1" dirty="0">
                <a:solidFill>
                  <a:srgbClr val="63666A"/>
                </a:solidFill>
              </a:rPr>
              <a:t>Accept &amp; Continue </a:t>
            </a:r>
            <a:r>
              <a:rPr lang="en-US" altLang="en-US" sz="1200" dirty="0">
                <a:solidFill>
                  <a:srgbClr val="63666A"/>
                </a:solidFill>
              </a:rPr>
              <a:t>button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031" y="1524000"/>
            <a:ext cx="8107537" cy="574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07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660400" y="534510"/>
            <a:ext cx="117348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Once your appointment has been scheduled you will arrive at the </a:t>
            </a:r>
            <a:r>
              <a:rPr lang="en-US" altLang="en-US" sz="1200" b="1" dirty="0">
                <a:solidFill>
                  <a:srgbClr val="63666A"/>
                </a:solidFill>
              </a:rPr>
              <a:t>Confirmation </a:t>
            </a:r>
            <a:r>
              <a:rPr lang="en-US" altLang="en-US" sz="1200" dirty="0">
                <a:solidFill>
                  <a:srgbClr val="63666A"/>
                </a:solidFill>
              </a:rPr>
              <a:t>screen</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Back to Dashboard </a:t>
            </a:r>
            <a:r>
              <a:rPr lang="en-US" altLang="en-US" sz="1200" dirty="0">
                <a:solidFill>
                  <a:srgbClr val="63666A"/>
                </a:solidFill>
              </a:rPr>
              <a:t>link to return to the dashboard</a:t>
            </a:r>
          </a:p>
          <a:p>
            <a:pPr marL="261938" indent="-171450" eaLnBrk="1" hangingPunct="1">
              <a:spcBef>
                <a:spcPct val="20000"/>
              </a:spcBef>
              <a:buFont typeface="Arial" panose="020B0604020202020204" pitchFamily="34" charset="0"/>
              <a:buChar char="•"/>
            </a:pPr>
            <a:r>
              <a:rPr lang="en-US" altLang="en-US" sz="1200" dirty="0">
                <a:solidFill>
                  <a:srgbClr val="63666A"/>
                </a:solidFill>
              </a:rPr>
              <a:t>For your convenience, you may receive a QR code upon confirmation. This code is optional to use for an expedited check-in </a:t>
            </a:r>
          </a:p>
        </p:txBody>
      </p:sp>
      <p:pic>
        <p:nvPicPr>
          <p:cNvPr id="5" name="Picture 4" descr="Graphical user interface, application&#10;&#10;Description automatically generated">
            <a:extLst>
              <a:ext uri="{FF2B5EF4-FFF2-40B4-BE49-F238E27FC236}">
                <a16:creationId xmlns:a16="http://schemas.microsoft.com/office/drawing/2014/main" id="{46FF9691-6BFC-DF95-9B1D-4A8912D4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1624040"/>
            <a:ext cx="11557000" cy="5156908"/>
          </a:xfrm>
          <a:prstGeom prst="rect">
            <a:avLst/>
          </a:prstGeom>
        </p:spPr>
      </p:pic>
      <p:sp>
        <p:nvSpPr>
          <p:cNvPr id="8" name="Rectangle 7">
            <a:extLst>
              <a:ext uri="{FF2B5EF4-FFF2-40B4-BE49-F238E27FC236}">
                <a16:creationId xmlns:a16="http://schemas.microsoft.com/office/drawing/2014/main" id="{448285F2-85AE-88D3-F99A-0FB1B78DF00C}"/>
              </a:ext>
            </a:extLst>
          </p:cNvPr>
          <p:cNvSpPr/>
          <p:nvPr/>
        </p:nvSpPr>
        <p:spPr>
          <a:xfrm>
            <a:off x="660400" y="7094980"/>
            <a:ext cx="13010879" cy="285820"/>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not all appointments generate a QR code upon confirmation. QR code not required for appointment check-in. </a:t>
            </a:r>
          </a:p>
        </p:txBody>
      </p:sp>
    </p:spTree>
    <p:extLst>
      <p:ext uri="{BB962C8B-B14F-4D97-AF65-F5344CB8AC3E}">
        <p14:creationId xmlns:p14="http://schemas.microsoft.com/office/powerpoint/2010/main" val="10677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387066"/>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On the dashboard, you will be able to see your scheduled appointment</a:t>
            </a:r>
          </a:p>
          <a:p>
            <a:pPr marL="261938" indent="-171450" eaLnBrk="1" hangingPunct="1">
              <a:spcBef>
                <a:spcPct val="20000"/>
              </a:spcBef>
              <a:buFont typeface="Arial" panose="020B0604020202020204" pitchFamily="34" charset="0"/>
              <a:buChar char="•"/>
            </a:pPr>
            <a:r>
              <a:rPr lang="en-US" altLang="en-US" sz="1200" dirty="0">
                <a:solidFill>
                  <a:srgbClr val="63666A"/>
                </a:solidFill>
              </a:rPr>
              <a:t>You can select the green </a:t>
            </a:r>
            <a:r>
              <a:rPr lang="en-US" altLang="en-US" sz="1200" b="1" dirty="0">
                <a:solidFill>
                  <a:srgbClr val="63666A"/>
                </a:solidFill>
              </a:rPr>
              <a:t>Download to Calendar </a:t>
            </a:r>
            <a:r>
              <a:rPr lang="en-US" altLang="en-US" sz="1200" dirty="0">
                <a:solidFill>
                  <a:srgbClr val="63666A"/>
                </a:solidFill>
              </a:rPr>
              <a:t>link to add the appointment to your calendar</a:t>
            </a:r>
          </a:p>
          <a:p>
            <a:pPr marL="261938" indent="-171450" eaLnBrk="1" hangingPunct="1">
              <a:spcBef>
                <a:spcPct val="20000"/>
              </a:spcBef>
              <a:buFont typeface="Arial" panose="020B0604020202020204" pitchFamily="34" charset="0"/>
              <a:buChar char="•"/>
            </a:pPr>
            <a:r>
              <a:rPr lang="en-US" altLang="en-US" sz="1200" dirty="0">
                <a:solidFill>
                  <a:srgbClr val="63666A"/>
                </a:solidFill>
              </a:rPr>
              <a:t>If needed, you can use the green buttons to cancel or reschedule your appointment</a:t>
            </a:r>
          </a:p>
        </p:txBody>
      </p:sp>
      <p:sp>
        <p:nvSpPr>
          <p:cNvPr id="2" name="Rectangle 1"/>
          <p:cNvSpPr/>
          <p:nvPr/>
        </p:nvSpPr>
        <p:spPr bwMode="auto">
          <a:xfrm>
            <a:off x="4013200" y="4114800"/>
            <a:ext cx="1371600" cy="1714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nvGrpSpPr>
          <p:cNvPr id="3" name="Group 2">
            <a:extLst>
              <a:ext uri="{FF2B5EF4-FFF2-40B4-BE49-F238E27FC236}">
                <a16:creationId xmlns:a16="http://schemas.microsoft.com/office/drawing/2014/main" id="{78C7DEAC-3FD3-412F-9124-5539A5D05451}"/>
              </a:ext>
            </a:extLst>
          </p:cNvPr>
          <p:cNvGrpSpPr/>
          <p:nvPr/>
        </p:nvGrpSpPr>
        <p:grpSpPr>
          <a:xfrm>
            <a:off x="2729005" y="1395607"/>
            <a:ext cx="8305800" cy="4700393"/>
            <a:chOff x="304800" y="1447799"/>
            <a:chExt cx="8305800" cy="4700393"/>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697"/>
            <a:stretch/>
          </p:blipFill>
          <p:spPr bwMode="auto">
            <a:xfrm>
              <a:off x="304800" y="1447799"/>
              <a:ext cx="8305800" cy="470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132998F6-E704-4DC9-8AC0-B3B67FBF5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81000"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516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508000" y="1002592"/>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complete a screening using a Physician Results Form</a:t>
            </a:r>
          </a:p>
        </p:txBody>
      </p:sp>
      <p:sp>
        <p:nvSpPr>
          <p:cNvPr id="2077" name="Rectangle 5"/>
          <p:cNvSpPr>
            <a:spLocks noChangeArrowheads="1"/>
          </p:cNvSpPr>
          <p:nvPr/>
        </p:nvSpPr>
        <p:spPr bwMode="auto">
          <a:xfrm>
            <a:off x="514966" y="1433269"/>
            <a:ext cx="12566034"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63666A"/>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password</a:t>
            </a:r>
            <a:r>
              <a:rPr lang="en-US" sz="1200" dirty="0">
                <a:solidFill>
                  <a:srgbClr val="63666A"/>
                </a:solidFill>
              </a:rPr>
              <a:t> link to reset your password or the </a:t>
            </a:r>
            <a:r>
              <a:rPr lang="en-US" sz="1200" b="1" dirty="0">
                <a:solidFill>
                  <a:srgbClr val="63666A"/>
                </a:solidFill>
              </a:rPr>
              <a:t>username</a:t>
            </a:r>
            <a:r>
              <a:rPr lang="en-US" sz="1200" dirty="0">
                <a:solidFill>
                  <a:srgbClr val="63666A"/>
                </a:solidFill>
              </a:rPr>
              <a:t> link to retrieve your username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a:t>
            </a:r>
          </a:p>
          <a:p>
            <a:pPr marL="171450" indent="-171450" eaLnBrk="1" hangingPunct="1">
              <a:spcBef>
                <a:spcPct val="20000"/>
              </a:spcBef>
              <a:buFont typeface="Arial" charset="0"/>
              <a:buChar char="•"/>
              <a:defRPr/>
            </a:pPr>
            <a:r>
              <a:rPr lang="en-US" sz="1200" dirty="0">
                <a:solidFill>
                  <a:srgbClr val="63666A"/>
                </a:solidFill>
              </a:rPr>
              <a:t>After logging in or registering, you will be taken to the dashboard</a:t>
            </a:r>
          </a:p>
        </p:txBody>
      </p:sp>
      <p:sp>
        <p:nvSpPr>
          <p:cNvPr id="23" name="Rectangle 5"/>
          <p:cNvSpPr>
            <a:spLocks noChangeArrowheads="1"/>
          </p:cNvSpPr>
          <p:nvPr/>
        </p:nvSpPr>
        <p:spPr bwMode="auto">
          <a:xfrm>
            <a:off x="2184404" y="4833776"/>
            <a:ext cx="7286999" cy="3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endParaRPr lang="en-US" sz="1000" dirty="0">
              <a:solidFill>
                <a:srgbClr val="63666A"/>
              </a:solidFill>
            </a:endParaRPr>
          </a:p>
        </p:txBody>
      </p:sp>
      <p:pic>
        <p:nvPicPr>
          <p:cNvPr id="10" name="Picture 9">
            <a:extLst>
              <a:ext uri="{FF2B5EF4-FFF2-40B4-BE49-F238E27FC236}">
                <a16:creationId xmlns:a16="http://schemas.microsoft.com/office/drawing/2014/main" id="{4A5A591B-2A92-4A77-968E-54514E300F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557" y="133041"/>
            <a:ext cx="1777164" cy="844550"/>
          </a:xfrm>
          <a:prstGeom prst="rect">
            <a:avLst/>
          </a:prstGeom>
        </p:spPr>
      </p:pic>
      <p:grpSp>
        <p:nvGrpSpPr>
          <p:cNvPr id="2" name="Group 1">
            <a:extLst>
              <a:ext uri="{FF2B5EF4-FFF2-40B4-BE49-F238E27FC236}">
                <a16:creationId xmlns:a16="http://schemas.microsoft.com/office/drawing/2014/main" id="{63D3292E-6F70-4703-AB64-D8BF3A58AEE9}"/>
              </a:ext>
            </a:extLst>
          </p:cNvPr>
          <p:cNvGrpSpPr/>
          <p:nvPr/>
        </p:nvGrpSpPr>
        <p:grpSpPr>
          <a:xfrm>
            <a:off x="2794000" y="2848592"/>
            <a:ext cx="7472501" cy="3654204"/>
            <a:chOff x="622055" y="3051396"/>
            <a:chExt cx="7472501" cy="3654204"/>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2055" y="3124200"/>
              <a:ext cx="747250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4872C78F-C61D-4900-A6B8-1523EDBA95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622055" y="3051396"/>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a:extLst>
              <a:ext uri="{FF2B5EF4-FFF2-40B4-BE49-F238E27FC236}">
                <a16:creationId xmlns:a16="http://schemas.microsoft.com/office/drawing/2014/main" id="{4B074B10-2B40-F832-0854-53AE4A72C039}"/>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90355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5600" y="457200"/>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To complete your screening using a Physician Results Form, in the </a:t>
            </a:r>
            <a:r>
              <a:rPr lang="en-US" altLang="en-US" sz="1200" b="1" dirty="0">
                <a:solidFill>
                  <a:srgbClr val="63666A"/>
                </a:solidFill>
              </a:rPr>
              <a:t>Wellness Screening </a:t>
            </a:r>
            <a:r>
              <a:rPr lang="en-US" altLang="en-US" sz="1200" dirty="0">
                <a:solidFill>
                  <a:srgbClr val="63666A"/>
                </a:solidFill>
              </a:rPr>
              <a:t>section, under </a:t>
            </a:r>
            <a:r>
              <a:rPr lang="en-US" altLang="en-US" sz="1200" b="1" dirty="0">
                <a:solidFill>
                  <a:srgbClr val="63666A"/>
                </a:solidFill>
              </a:rPr>
              <a:t>Physician Results Form</a:t>
            </a:r>
            <a:r>
              <a:rPr lang="en-US" altLang="en-US" sz="1200" dirty="0">
                <a:solidFill>
                  <a:srgbClr val="63666A"/>
                </a:solidFill>
              </a:rPr>
              <a:t>, select the </a:t>
            </a:r>
            <a:r>
              <a:rPr lang="en-US" altLang="en-US" sz="1200" b="1" dirty="0">
                <a:solidFill>
                  <a:srgbClr val="63666A"/>
                </a:solidFill>
              </a:rPr>
              <a:t>Order Form </a:t>
            </a:r>
            <a:r>
              <a:rPr lang="en-US" altLang="en-US" sz="1200" dirty="0">
                <a:solidFill>
                  <a:srgbClr val="63666A"/>
                </a:solidFill>
              </a:rPr>
              <a:t>button</a:t>
            </a:r>
          </a:p>
        </p:txBody>
      </p:sp>
      <p:grpSp>
        <p:nvGrpSpPr>
          <p:cNvPr id="2" name="Group 1">
            <a:extLst>
              <a:ext uri="{FF2B5EF4-FFF2-40B4-BE49-F238E27FC236}">
                <a16:creationId xmlns:a16="http://schemas.microsoft.com/office/drawing/2014/main" id="{D6B8FB79-5274-441C-9210-2988F97AB2A0}"/>
              </a:ext>
            </a:extLst>
          </p:cNvPr>
          <p:cNvGrpSpPr/>
          <p:nvPr/>
        </p:nvGrpSpPr>
        <p:grpSpPr>
          <a:xfrm>
            <a:off x="2271057" y="1447800"/>
            <a:ext cx="9275487" cy="4442858"/>
            <a:chOff x="388668" y="1447800"/>
            <a:chExt cx="9275487" cy="4442858"/>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94244" y="1447800"/>
              <a:ext cx="9269911" cy="444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5412A6AD-B552-4241-A3FD-8389C4880F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88668" y="1519242"/>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8429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457200"/>
            <a:ext cx="12496800" cy="63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After arriving on the confirmation page, you can select the green </a:t>
            </a:r>
            <a:r>
              <a:rPr lang="en-US" altLang="en-US" sz="1200" b="1" dirty="0">
                <a:solidFill>
                  <a:srgbClr val="63666A"/>
                </a:solidFill>
              </a:rPr>
              <a:t>Download Form</a:t>
            </a:r>
            <a:r>
              <a:rPr lang="en-US" altLang="en-US" sz="1200" dirty="0">
                <a:solidFill>
                  <a:srgbClr val="63666A"/>
                </a:solidFill>
              </a:rPr>
              <a:t> button to download and print your personalized form</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Verify that all of your personalized information included in the form is accurate and have your physician complete the form</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Please note the range of dates when the test must be completed and the deadline to return the form</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Back to Dashboard </a:t>
            </a:r>
            <a:r>
              <a:rPr lang="en-US" altLang="en-US" sz="1200" dirty="0">
                <a:solidFill>
                  <a:srgbClr val="63666A"/>
                </a:solidFill>
              </a:rPr>
              <a:t>link to return to your dashboard</a:t>
            </a:r>
          </a:p>
          <a:p>
            <a:pPr eaLnBrk="1" hangingPunct="1">
              <a:spcBef>
                <a:spcPct val="20000"/>
              </a:spcBef>
            </a:pPr>
            <a:endParaRPr lang="en-US" altLang="en-US" sz="1200" dirty="0">
              <a:solidFill>
                <a:srgbClr val="63666A"/>
              </a:solidFill>
            </a:endParaRPr>
          </a:p>
        </p:txBody>
      </p:sp>
      <p:grpSp>
        <p:nvGrpSpPr>
          <p:cNvPr id="2" name="Group 1">
            <a:extLst>
              <a:ext uri="{FF2B5EF4-FFF2-40B4-BE49-F238E27FC236}">
                <a16:creationId xmlns:a16="http://schemas.microsoft.com/office/drawing/2014/main" id="{E6E61C56-E009-4885-805B-2401248BC786}"/>
              </a:ext>
            </a:extLst>
          </p:cNvPr>
          <p:cNvGrpSpPr/>
          <p:nvPr/>
        </p:nvGrpSpPr>
        <p:grpSpPr>
          <a:xfrm>
            <a:off x="2587810" y="1752601"/>
            <a:ext cx="8332436" cy="5799827"/>
            <a:chOff x="304800" y="1752600"/>
            <a:chExt cx="8332436" cy="5799827"/>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332436" cy="579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E6839C97-1610-4A20-B048-50B7EB1139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457200" y="19050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5073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491374"/>
            <a:ext cx="1242060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eaLnBrk="1" hangingPunct="1">
              <a:spcBef>
                <a:spcPct val="20000"/>
              </a:spcBef>
            </a:pPr>
            <a:r>
              <a:rPr lang="en-US" altLang="en-US" sz="1200" dirty="0">
                <a:solidFill>
                  <a:srgbClr val="63666A"/>
                </a:solidFill>
              </a:rPr>
              <a:t>After your doctor completes the form, there are two options for submitting the form to Quest Diagnostics:</a:t>
            </a:r>
          </a:p>
          <a:p>
            <a:pPr marL="261938" indent="-171450" eaLnBrk="1" hangingPunct="1">
              <a:spcBef>
                <a:spcPct val="20000"/>
              </a:spcBef>
              <a:buFont typeface="Arial" panose="020B0604020202020204" pitchFamily="34" charset="0"/>
              <a:buChar char="•"/>
            </a:pPr>
            <a:r>
              <a:rPr lang="en-US" altLang="en-US" sz="1200" dirty="0">
                <a:solidFill>
                  <a:srgbClr val="63666A"/>
                </a:solidFill>
              </a:rPr>
              <a:t>You may fax the completed form to the fax number indicated on the form, or</a:t>
            </a:r>
          </a:p>
          <a:p>
            <a:pPr marL="261938" indent="-171450" eaLnBrk="1" hangingPunct="1">
              <a:spcBef>
                <a:spcPct val="20000"/>
              </a:spcBef>
              <a:buFont typeface="Arial" panose="020B0604020202020204" pitchFamily="34" charset="0"/>
              <a:buChar char="•"/>
            </a:pPr>
            <a:r>
              <a:rPr lang="en-US" altLang="en-US" sz="1200" dirty="0">
                <a:solidFill>
                  <a:srgbClr val="63666A"/>
                </a:solidFill>
              </a:rPr>
              <a:t>You may submit your completed form to Quest Diagnostics electronically using the </a:t>
            </a:r>
            <a:r>
              <a:rPr lang="en-US" altLang="en-US" sz="1200" b="1" dirty="0">
                <a:solidFill>
                  <a:srgbClr val="63666A"/>
                </a:solidFill>
              </a:rPr>
              <a:t>Upload Form</a:t>
            </a:r>
            <a:r>
              <a:rPr lang="en-US" altLang="en-US" sz="1200" dirty="0">
                <a:solidFill>
                  <a:srgbClr val="63666A"/>
                </a:solidFill>
              </a:rPr>
              <a:t> button on the dashboard </a:t>
            </a:r>
          </a:p>
          <a:p>
            <a:pPr marL="261938" indent="-171450" eaLnBrk="1" hangingPunct="1">
              <a:spcBef>
                <a:spcPct val="20000"/>
              </a:spcBef>
              <a:buFont typeface="Arial" panose="020B0604020202020204" pitchFamily="34" charset="0"/>
              <a:buChar char="•"/>
            </a:pPr>
            <a:r>
              <a:rPr lang="en-US" altLang="en-US" sz="1200" dirty="0">
                <a:solidFill>
                  <a:srgbClr val="63666A"/>
                </a:solidFill>
              </a:rPr>
              <a:t>If there is no upload button on your dashboard, your employer requires that you fax in your form by following the instructions on the form</a:t>
            </a:r>
          </a:p>
        </p:txBody>
      </p:sp>
      <p:grpSp>
        <p:nvGrpSpPr>
          <p:cNvPr id="2" name="Group 1">
            <a:extLst>
              <a:ext uri="{FF2B5EF4-FFF2-40B4-BE49-F238E27FC236}">
                <a16:creationId xmlns:a16="http://schemas.microsoft.com/office/drawing/2014/main" id="{80F35A06-1E2F-484F-8827-9C6B1BA16392}"/>
              </a:ext>
            </a:extLst>
          </p:cNvPr>
          <p:cNvGrpSpPr/>
          <p:nvPr/>
        </p:nvGrpSpPr>
        <p:grpSpPr>
          <a:xfrm>
            <a:off x="2706401" y="1981200"/>
            <a:ext cx="8023798" cy="4154556"/>
            <a:chOff x="304800" y="1752600"/>
            <a:chExt cx="8023798" cy="4154556"/>
          </a:xfrm>
        </p:grpSpPr>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12"/>
            <a:stretch/>
          </p:blipFill>
          <p:spPr bwMode="auto">
            <a:xfrm>
              <a:off x="304800" y="1752600"/>
              <a:ext cx="8023798" cy="415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37E10852-D496-4E3D-A053-5177B5BE3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81000" y="19050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60170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5600" y="457200"/>
            <a:ext cx="1287780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After selecting the </a:t>
            </a:r>
            <a:r>
              <a:rPr lang="en-US" altLang="en-US" sz="1200" b="1" dirty="0">
                <a:solidFill>
                  <a:srgbClr val="63666A"/>
                </a:solidFill>
              </a:rPr>
              <a:t>Upload Form</a:t>
            </a:r>
            <a:r>
              <a:rPr lang="en-US" altLang="en-US" sz="1200" dirty="0">
                <a:solidFill>
                  <a:srgbClr val="63666A"/>
                </a:solidFill>
              </a:rPr>
              <a:t> button on the dashboard, browse your computer for the completed Physician Results Form </a:t>
            </a:r>
          </a:p>
          <a:p>
            <a:pPr marL="261938" indent="-171450" eaLnBrk="1" hangingPunct="1">
              <a:spcBef>
                <a:spcPct val="20000"/>
              </a:spcBef>
              <a:buFont typeface="Arial" panose="020B0604020202020204" pitchFamily="34" charset="0"/>
              <a:buChar char="•"/>
            </a:pPr>
            <a:r>
              <a:rPr lang="en-US" altLang="en-US" sz="1200" dirty="0">
                <a:solidFill>
                  <a:srgbClr val="63666A"/>
                </a:solidFill>
              </a:rPr>
              <a:t>You will then arrive at the screen below (if you upload the incorrect file, you can browse your computer again by selecting the green </a:t>
            </a:r>
            <a:r>
              <a:rPr lang="en-US" altLang="en-US" sz="1200" b="1" dirty="0">
                <a:solidFill>
                  <a:srgbClr val="63666A"/>
                </a:solidFill>
              </a:rPr>
              <a:t>Change Form </a:t>
            </a:r>
            <a:r>
              <a:rPr lang="en-US" altLang="en-US" sz="1200" dirty="0">
                <a:solidFill>
                  <a:srgbClr val="63666A"/>
                </a:solidFill>
              </a:rPr>
              <a:t>button)</a:t>
            </a:r>
          </a:p>
          <a:p>
            <a:pPr marL="261938" indent="-171450" eaLnBrk="1" hangingPunct="1">
              <a:spcBef>
                <a:spcPct val="20000"/>
              </a:spcBef>
              <a:buFont typeface="Arial" panose="020B0604020202020204" pitchFamily="34" charset="0"/>
              <a:buChar char="•"/>
            </a:pPr>
            <a:r>
              <a:rPr lang="en-US" altLang="en-US" sz="1200" dirty="0">
                <a:solidFill>
                  <a:srgbClr val="63666A"/>
                </a:solidFill>
              </a:rPr>
              <a:t>In the </a:t>
            </a:r>
            <a:r>
              <a:rPr lang="en-US" altLang="en-US" sz="1200" b="1" dirty="0">
                <a:solidFill>
                  <a:srgbClr val="63666A"/>
                </a:solidFill>
              </a:rPr>
              <a:t>Input Your Results </a:t>
            </a:r>
            <a:r>
              <a:rPr lang="en-US" altLang="en-US" sz="1200" dirty="0">
                <a:solidFill>
                  <a:srgbClr val="63666A"/>
                </a:solidFill>
              </a:rPr>
              <a:t>section, validate your form by entering the measurements shown on your form</a:t>
            </a:r>
          </a:p>
          <a:p>
            <a:pPr marL="261938" indent="-171450" eaLnBrk="1" hangingPunct="1">
              <a:spcBef>
                <a:spcPct val="20000"/>
              </a:spcBef>
              <a:buFont typeface="Arial" panose="020B0604020202020204" pitchFamily="34" charset="0"/>
              <a:buChar char="•"/>
            </a:pPr>
            <a:endParaRPr lang="en-US" altLang="en-US" sz="1200" dirty="0">
              <a:solidFill>
                <a:srgbClr val="63666A"/>
              </a:solidFill>
            </a:endParaRPr>
          </a:p>
          <a:p>
            <a:pPr marL="261938" indent="-171450" eaLnBrk="1" hangingPunct="1">
              <a:spcBef>
                <a:spcPct val="20000"/>
              </a:spcBef>
              <a:buFont typeface="Arial" panose="020B0604020202020204" pitchFamily="34" charset="0"/>
              <a:buChar char="•"/>
            </a:pPr>
            <a:endParaRPr lang="en-US" altLang="en-US" sz="1200" dirty="0">
              <a:solidFill>
                <a:srgbClr val="63666A"/>
              </a:solidFill>
            </a:endParaRPr>
          </a:p>
        </p:txBody>
      </p:sp>
      <p:grpSp>
        <p:nvGrpSpPr>
          <p:cNvPr id="2" name="Group 1">
            <a:extLst>
              <a:ext uri="{FF2B5EF4-FFF2-40B4-BE49-F238E27FC236}">
                <a16:creationId xmlns:a16="http://schemas.microsoft.com/office/drawing/2014/main" id="{141F59F2-1801-4680-9716-9667DCE04899}"/>
              </a:ext>
            </a:extLst>
          </p:cNvPr>
          <p:cNvGrpSpPr/>
          <p:nvPr/>
        </p:nvGrpSpPr>
        <p:grpSpPr>
          <a:xfrm>
            <a:off x="2587810" y="1905001"/>
            <a:ext cx="7334580" cy="5105265"/>
            <a:chOff x="304800" y="2057400"/>
            <a:chExt cx="7334580" cy="5105265"/>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7334580" cy="510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6AA095B9-5FFD-42C3-A603-CFA56CA649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08517" y="21336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57319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30460" y="457397"/>
            <a:ext cx="858819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After filling in all required information, select the green </a:t>
            </a:r>
            <a:r>
              <a:rPr lang="en-US" altLang="en-US" sz="1200" b="1" dirty="0">
                <a:solidFill>
                  <a:srgbClr val="63666A"/>
                </a:solidFill>
              </a:rPr>
              <a:t>Submit</a:t>
            </a:r>
            <a:r>
              <a:rPr lang="en-US" altLang="en-US" sz="1200" dirty="0">
                <a:solidFill>
                  <a:srgbClr val="63666A"/>
                </a:solidFill>
              </a:rPr>
              <a:t> button</a:t>
            </a:r>
          </a:p>
          <a:p>
            <a:pPr marL="261938" indent="-171450" eaLnBrk="1" hangingPunct="1">
              <a:spcBef>
                <a:spcPct val="20000"/>
              </a:spcBef>
              <a:buFont typeface="Arial" panose="020B0604020202020204" pitchFamily="34" charset="0"/>
              <a:buChar char="•"/>
            </a:pPr>
            <a:r>
              <a:rPr lang="en-US" altLang="en-US" sz="1200" dirty="0">
                <a:solidFill>
                  <a:srgbClr val="63666A"/>
                </a:solidFill>
              </a:rPr>
              <a:t>You will receive an email as notification whether your form has been processed, or rejected for any reason</a:t>
            </a:r>
          </a:p>
          <a:p>
            <a:pPr marL="261938" indent="-171450" eaLnBrk="1" hangingPunct="1">
              <a:spcBef>
                <a:spcPct val="20000"/>
              </a:spcBef>
              <a:buFont typeface="Arial" panose="020B0604020202020204" pitchFamily="34" charset="0"/>
              <a:buChar char="•"/>
            </a:pPr>
            <a:endParaRPr lang="en-US" altLang="en-US" sz="1200" dirty="0">
              <a:solidFill>
                <a:srgbClr val="63666A"/>
              </a:solidFill>
            </a:endParaRPr>
          </a:p>
          <a:p>
            <a:pPr marL="261938" indent="-171450" eaLnBrk="1" hangingPunct="1">
              <a:spcBef>
                <a:spcPct val="20000"/>
              </a:spcBef>
              <a:buFont typeface="Arial" panose="020B0604020202020204" pitchFamily="34" charset="0"/>
              <a:buChar char="•"/>
            </a:pPr>
            <a:endParaRPr lang="en-US" altLang="en-US" sz="1200" dirty="0">
              <a:solidFill>
                <a:srgbClr val="63666A"/>
              </a:solidFill>
            </a:endParaRPr>
          </a:p>
        </p:txBody>
      </p:sp>
      <p:grpSp>
        <p:nvGrpSpPr>
          <p:cNvPr id="2" name="Group 1">
            <a:extLst>
              <a:ext uri="{FF2B5EF4-FFF2-40B4-BE49-F238E27FC236}">
                <a16:creationId xmlns:a16="http://schemas.microsoft.com/office/drawing/2014/main" id="{4FCE55CF-B03C-481C-8017-699B77FCEA8F}"/>
              </a:ext>
            </a:extLst>
          </p:cNvPr>
          <p:cNvGrpSpPr/>
          <p:nvPr/>
        </p:nvGrpSpPr>
        <p:grpSpPr>
          <a:xfrm>
            <a:off x="3218918" y="1524000"/>
            <a:ext cx="7379764" cy="4827588"/>
            <a:chOff x="304800" y="1447800"/>
            <a:chExt cx="8249341" cy="5741988"/>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249341" cy="574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416A03F7-7223-4819-9E1E-0DFCF6994B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92577"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a:extLst>
              <a:ext uri="{FF2B5EF4-FFF2-40B4-BE49-F238E27FC236}">
                <a16:creationId xmlns:a16="http://schemas.microsoft.com/office/drawing/2014/main" id="{82C91B22-ED14-464A-BB0C-FE923C9D52EB}"/>
              </a:ext>
            </a:extLst>
          </p:cNvPr>
          <p:cNvSpPr txBox="1"/>
          <p:nvPr/>
        </p:nvSpPr>
        <p:spPr>
          <a:xfrm>
            <a:off x="340634" y="6791223"/>
            <a:ext cx="12587966" cy="830997"/>
          </a:xfrm>
          <a:prstGeom prst="rect">
            <a:avLst/>
          </a:prstGeom>
          <a:noFill/>
        </p:spPr>
        <p:txBody>
          <a:bodyPr wrap="square">
            <a:spAutoFit/>
          </a:bodyPr>
          <a:lstStyle/>
          <a:p>
            <a:pPr defTabSz="913544"/>
            <a:r>
              <a:rPr lang="en-US" sz="800" dirty="0">
                <a:solidFill>
                  <a:srgbClr val="000000"/>
                </a:solidFill>
                <a:latin typeface="Arial" panose="020B0604020202020204" pitchFamily="34" charset="0"/>
                <a:cs typeface="Arial" panose="020B0604020202020204" pitchFamily="34" charset="0"/>
              </a:rPr>
              <a:t>Quest Diagnostics Incorporated and its subsidiaries (Quest) complies with applicable federal civil rights laws and does not discriminate on the basis of race, color, national origin, age, disability, or sex. ATTENTION: If you speak English, language assistance services, free of charge, are available to you. Call 1.844.698.1022. ATENCIÓN: Si </a:t>
            </a:r>
            <a:r>
              <a:rPr lang="en-US" sz="800" dirty="0" err="1">
                <a:solidFill>
                  <a:srgbClr val="000000"/>
                </a:solidFill>
                <a:latin typeface="Arial" panose="020B0604020202020204" pitchFamily="34" charset="0"/>
                <a:cs typeface="Arial" panose="020B0604020202020204" pitchFamily="34" charset="0"/>
              </a:rPr>
              <a:t>habla</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español</a:t>
            </a:r>
            <a:r>
              <a:rPr lang="en-US" sz="800" dirty="0">
                <a:solidFill>
                  <a:srgbClr val="000000"/>
                </a:solidFill>
                <a:latin typeface="Arial" panose="020B0604020202020204" pitchFamily="34" charset="0"/>
                <a:cs typeface="Arial" panose="020B0604020202020204" pitchFamily="34" charset="0"/>
              </a:rPr>
              <a:t> (Spanish), </a:t>
            </a:r>
            <a:r>
              <a:rPr lang="en-US" sz="800" dirty="0" err="1">
                <a:solidFill>
                  <a:srgbClr val="000000"/>
                </a:solidFill>
                <a:latin typeface="Arial" panose="020B0604020202020204" pitchFamily="34" charset="0"/>
                <a:cs typeface="Arial" panose="020B0604020202020204" pitchFamily="34" charset="0"/>
              </a:rPr>
              <a:t>tiene</a:t>
            </a:r>
            <a:r>
              <a:rPr lang="en-US" sz="800" dirty="0">
                <a:solidFill>
                  <a:srgbClr val="000000"/>
                </a:solidFill>
                <a:latin typeface="Arial" panose="020B0604020202020204" pitchFamily="34" charset="0"/>
                <a:cs typeface="Arial" panose="020B0604020202020204" pitchFamily="34" charset="0"/>
              </a:rPr>
              <a:t> a </a:t>
            </a:r>
            <a:r>
              <a:rPr lang="en-US" sz="800" dirty="0" err="1">
                <a:solidFill>
                  <a:srgbClr val="000000"/>
                </a:solidFill>
                <a:latin typeface="Arial" panose="020B0604020202020204" pitchFamily="34" charset="0"/>
                <a:cs typeface="Arial" panose="020B0604020202020204" pitchFamily="34" charset="0"/>
              </a:rPr>
              <a:t>su</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disposición</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servicios</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gratuitos</a:t>
            </a:r>
            <a:r>
              <a:rPr lang="en-US" sz="800" dirty="0">
                <a:solidFill>
                  <a:srgbClr val="000000"/>
                </a:solidFill>
                <a:latin typeface="Arial" panose="020B0604020202020204" pitchFamily="34" charset="0"/>
                <a:cs typeface="Arial" panose="020B0604020202020204" pitchFamily="34" charset="0"/>
              </a:rPr>
              <a:t> de </a:t>
            </a:r>
            <a:r>
              <a:rPr lang="en-US" sz="800" dirty="0" err="1">
                <a:solidFill>
                  <a:srgbClr val="000000"/>
                </a:solidFill>
                <a:latin typeface="Arial" panose="020B0604020202020204" pitchFamily="34" charset="0"/>
                <a:cs typeface="Arial" panose="020B0604020202020204" pitchFamily="34" charset="0"/>
              </a:rPr>
              <a:t>asistencia</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lingüística</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Llame</a:t>
            </a:r>
            <a:r>
              <a:rPr lang="en-US" sz="800" dirty="0">
                <a:solidFill>
                  <a:srgbClr val="000000"/>
                </a:solidFill>
                <a:latin typeface="Arial" panose="020B0604020202020204" pitchFamily="34" charset="0"/>
                <a:cs typeface="Arial" panose="020B0604020202020204" pitchFamily="34" charset="0"/>
              </a:rPr>
              <a:t> al 1.844.698.1022. </a:t>
            </a:r>
            <a:r>
              <a:rPr lang="en-US" sz="800" dirty="0" err="1">
                <a:solidFill>
                  <a:srgbClr val="000000"/>
                </a:solidFill>
                <a:latin typeface="Arial" panose="020B0604020202020204" pitchFamily="34" charset="0"/>
                <a:cs typeface="Arial" panose="020B0604020202020204" pitchFamily="34" charset="0"/>
              </a:rPr>
              <a:t>注意：如果您使用繁體中文</a:t>
            </a:r>
            <a:r>
              <a:rPr lang="en-US" sz="800" dirty="0">
                <a:solidFill>
                  <a:srgbClr val="000000"/>
                </a:solidFill>
                <a:latin typeface="Arial" panose="020B0604020202020204" pitchFamily="34" charset="0"/>
                <a:cs typeface="Arial" panose="020B0604020202020204" pitchFamily="34" charset="0"/>
              </a:rPr>
              <a:t> (Chinese), </a:t>
            </a:r>
            <a:r>
              <a:rPr lang="en-US" sz="800" dirty="0" err="1">
                <a:solidFill>
                  <a:srgbClr val="000000"/>
                </a:solidFill>
                <a:latin typeface="Arial" panose="020B0604020202020204" pitchFamily="34" charset="0"/>
                <a:cs typeface="Arial" panose="020B0604020202020204" pitchFamily="34" charset="0"/>
              </a:rPr>
              <a:t>您可以免費獲得語言援助服務</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請致電</a:t>
            </a:r>
            <a:r>
              <a:rPr lang="en-US" sz="800" dirty="0">
                <a:solidFill>
                  <a:srgbClr val="000000"/>
                </a:solidFill>
                <a:latin typeface="Arial" panose="020B0604020202020204" pitchFamily="34" charset="0"/>
                <a:cs typeface="Arial" panose="020B0604020202020204" pitchFamily="34" charset="0"/>
              </a:rPr>
              <a:t> 1.844.698.1022.</a:t>
            </a:r>
          </a:p>
          <a:p>
            <a:pPr defTabSz="913544"/>
            <a:endParaRPr lang="en-US" sz="800" dirty="0">
              <a:solidFill>
                <a:srgbClr val="000000"/>
              </a:solidFill>
            </a:endParaRPr>
          </a:p>
          <a:p>
            <a:pPr defTabSz="913544"/>
            <a:r>
              <a:rPr lang="en-US" sz="800" dirty="0">
                <a:solidFill>
                  <a:srgbClr val="000000"/>
                </a:solidFill>
              </a:rPr>
              <a:t>Quest, Quest Diagnostics, any associated logos, and all associated Quest Diagnostics registered or unregistered trademarks are the property of Quest Diagnostics. All third-party marks—® and ™—are the property of their respective owners. ©2022 Quest Diagnostics Incorporated. All rights reserved. </a:t>
            </a:r>
            <a:r>
              <a:rPr lang="en-US" sz="800">
                <a:solidFill>
                  <a:srgbClr val="000000"/>
                </a:solidFill>
              </a:rPr>
              <a:t>9/2022</a:t>
            </a:r>
            <a:r>
              <a:rPr lang="en-US" sz="800" dirty="0">
                <a:solidFill>
                  <a:srgbClr val="000000"/>
                </a:solidFill>
              </a:rPr>
              <a:t>. PAR0029</a:t>
            </a:r>
          </a:p>
        </p:txBody>
      </p:sp>
    </p:spTree>
    <p:extLst>
      <p:ext uri="{BB962C8B-B14F-4D97-AF65-F5344CB8AC3E}">
        <p14:creationId xmlns:p14="http://schemas.microsoft.com/office/powerpoint/2010/main" val="210314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01810" y="512463"/>
            <a:ext cx="828339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If custom consent is required for your program, you will need to read through the consent and select </a:t>
            </a:r>
            <a:r>
              <a:rPr lang="en-US" altLang="en-US" sz="1200" b="1" dirty="0">
                <a:solidFill>
                  <a:srgbClr val="63666A"/>
                </a:solidFill>
              </a:rPr>
              <a:t>I accept</a:t>
            </a:r>
          </a:p>
          <a:p>
            <a:pPr marL="261938" indent="-171450" eaLnBrk="1" hangingPunct="1">
              <a:spcBef>
                <a:spcPct val="20000"/>
              </a:spcBef>
              <a:buFont typeface="Arial" panose="020B0604020202020204" pitchFamily="34" charset="0"/>
              <a:buChar char="•"/>
            </a:pPr>
            <a:r>
              <a:rPr lang="en-US" altLang="en-US" sz="1200" dirty="0">
                <a:solidFill>
                  <a:srgbClr val="63666A"/>
                </a:solidFill>
              </a:rPr>
              <a:t>Then select the green </a:t>
            </a:r>
            <a:r>
              <a:rPr lang="en-US" altLang="en-US" sz="1200" b="1" dirty="0">
                <a:solidFill>
                  <a:srgbClr val="63666A"/>
                </a:solidFill>
              </a:rPr>
              <a:t>Continue </a:t>
            </a:r>
            <a:r>
              <a:rPr lang="en-US" altLang="en-US" sz="1200" dirty="0">
                <a:solidFill>
                  <a:srgbClr val="63666A"/>
                </a:solidFill>
              </a:rPr>
              <a:t>button</a:t>
            </a:r>
          </a:p>
        </p:txBody>
      </p:sp>
      <p:grpSp>
        <p:nvGrpSpPr>
          <p:cNvPr id="5" name="Group 4">
            <a:extLst>
              <a:ext uri="{FF2B5EF4-FFF2-40B4-BE49-F238E27FC236}">
                <a16:creationId xmlns:a16="http://schemas.microsoft.com/office/drawing/2014/main" id="{420E0390-EA95-43DF-9A55-4A7517A1ABF0}"/>
              </a:ext>
            </a:extLst>
          </p:cNvPr>
          <p:cNvGrpSpPr/>
          <p:nvPr/>
        </p:nvGrpSpPr>
        <p:grpSpPr>
          <a:xfrm>
            <a:off x="2999740" y="1370952"/>
            <a:ext cx="7818120" cy="5030496"/>
            <a:chOff x="304800" y="1447800"/>
            <a:chExt cx="7818120" cy="5030496"/>
          </a:xfrm>
        </p:grpSpPr>
        <p:grpSp>
          <p:nvGrpSpPr>
            <p:cNvPr id="4" name="Group 3"/>
            <p:cNvGrpSpPr/>
            <p:nvPr/>
          </p:nvGrpSpPr>
          <p:grpSpPr>
            <a:xfrm>
              <a:off x="304800" y="1447800"/>
              <a:ext cx="7818120" cy="5030496"/>
              <a:chOff x="304800" y="1447800"/>
              <a:chExt cx="7818120" cy="503049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498"/>
              <a:stretch/>
            </p:blipFill>
            <p:spPr>
              <a:xfrm>
                <a:off x="304800" y="1447800"/>
                <a:ext cx="7818120" cy="5030496"/>
              </a:xfrm>
              <a:prstGeom prst="rect">
                <a:avLst/>
              </a:prstGeom>
            </p:spPr>
          </p:pic>
          <p:sp>
            <p:nvSpPr>
              <p:cNvPr id="3" name="Rectangle 2"/>
              <p:cNvSpPr/>
              <p:nvPr/>
            </p:nvSpPr>
            <p:spPr bwMode="auto">
              <a:xfrm>
                <a:off x="5562600" y="1600200"/>
                <a:ext cx="13716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pic>
          <p:nvPicPr>
            <p:cNvPr id="6" name="Picture 2">
              <a:extLst>
                <a:ext uri="{FF2B5EF4-FFF2-40B4-BE49-F238E27FC236}">
                  <a16:creationId xmlns:a16="http://schemas.microsoft.com/office/drawing/2014/main" id="{E71AF21B-4329-4D23-BAA9-B4136778FA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449579" y="1678259"/>
              <a:ext cx="29718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542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282652"/>
            <a:ext cx="12268200" cy="124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Under </a:t>
            </a:r>
            <a:r>
              <a:rPr lang="en-US" altLang="en-US" sz="1200" b="1" dirty="0">
                <a:solidFill>
                  <a:srgbClr val="63666A"/>
                </a:solidFill>
              </a:rPr>
              <a:t>Confirm Your Eligibility, </a:t>
            </a:r>
            <a:r>
              <a:rPr lang="en-US" altLang="en-US" sz="1200" dirty="0">
                <a:solidFill>
                  <a:srgbClr val="63666A"/>
                </a:solidFill>
              </a:rPr>
              <a:t>enter your Unique ID, Date of Birth, and relationship to the organization </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Your Registration Key is:  </a:t>
            </a:r>
            <a:r>
              <a:rPr lang="en-US" altLang="en-US" sz="1200" dirty="0" err="1">
                <a:solidFill>
                  <a:srgbClr val="63666A"/>
                </a:solidFill>
              </a:rPr>
              <a:t>rjcaron</a:t>
            </a:r>
            <a:endParaRPr lang="en-US" altLang="en-US" sz="1200" dirty="0">
              <a:solidFill>
                <a:srgbClr val="63666A"/>
              </a:solidFill>
            </a:endParaRPr>
          </a:p>
          <a:p>
            <a:pPr marL="914400" lvl="1" indent="-171450" eaLnBrk="1" hangingPunct="1">
              <a:spcBef>
                <a:spcPct val="20000"/>
              </a:spcBef>
              <a:buFont typeface="Arial" panose="020B0604020202020204" pitchFamily="34" charset="0"/>
              <a:buChar char="•"/>
            </a:pPr>
            <a:r>
              <a:rPr lang="en-US" altLang="en-US" sz="1200" dirty="0">
                <a:solidFill>
                  <a:srgbClr val="63666A"/>
                </a:solidFill>
              </a:rPr>
              <a:t>Your Unique ID is </a:t>
            </a:r>
            <a:r>
              <a:rPr lang="en-US" sz="1200" dirty="0">
                <a:solidFill>
                  <a:srgbClr val="63666A"/>
                </a:solidFill>
              </a:rPr>
              <a:t>your WID number located on your AETNA insurance card. </a:t>
            </a:r>
            <a:r>
              <a:rPr lang="en-US" sz="1200" b="1" dirty="0">
                <a:solidFill>
                  <a:srgbClr val="63666A"/>
                </a:solidFill>
              </a:rPr>
              <a:t>Be sure to include a "W" </a:t>
            </a:r>
            <a:r>
              <a:rPr lang="en-US" sz="1200" dirty="0">
                <a:solidFill>
                  <a:srgbClr val="63666A"/>
                </a:solidFill>
              </a:rPr>
              <a:t>before your 9-digit number with no spaces.</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Your relationship should be either </a:t>
            </a:r>
            <a:r>
              <a:rPr lang="en-US" altLang="en-US" sz="1200" b="1" dirty="0">
                <a:solidFill>
                  <a:srgbClr val="63666A"/>
                </a:solidFill>
              </a:rPr>
              <a:t>employee</a:t>
            </a:r>
            <a:r>
              <a:rPr lang="en-US" altLang="en-US" sz="1200" dirty="0">
                <a:solidFill>
                  <a:srgbClr val="63666A"/>
                </a:solidFill>
              </a:rPr>
              <a:t> or </a:t>
            </a:r>
            <a:r>
              <a:rPr lang="en-US" altLang="en-US" sz="1200" b="1" dirty="0">
                <a:solidFill>
                  <a:srgbClr val="63666A"/>
                </a:solidFill>
              </a:rPr>
              <a:t>spouse/domestic partner</a:t>
            </a:r>
            <a:endParaRPr lang="en-US" altLang="en-US" sz="1200" dirty="0">
              <a:solidFill>
                <a:srgbClr val="63666A"/>
              </a:solidFill>
            </a:endParaRP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Continue </a:t>
            </a:r>
            <a:r>
              <a:rPr lang="en-US" altLang="en-US" sz="1200" dirty="0">
                <a:solidFill>
                  <a:srgbClr val="63666A"/>
                </a:solidFill>
              </a:rPr>
              <a:t>button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932" y="1524000"/>
            <a:ext cx="7833935" cy="542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9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381000"/>
            <a:ext cx="1242060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Create a username and password to log in to your account</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The password must be at least 8 characters long, include a number or special character, and include at least 1 uppercase and 1 lowercase letter</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Continue </a:t>
            </a:r>
            <a:r>
              <a:rPr lang="en-US" altLang="en-US" sz="1200" dirty="0">
                <a:solidFill>
                  <a:srgbClr val="63666A"/>
                </a:solidFill>
              </a:rPr>
              <a:t>button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1661377"/>
            <a:ext cx="9349090" cy="490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32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5600" y="471536"/>
            <a:ext cx="1219200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Verify/complete all of the information under </a:t>
            </a:r>
            <a:r>
              <a:rPr lang="en-US" altLang="en-US" sz="1200" b="1" dirty="0">
                <a:solidFill>
                  <a:srgbClr val="63666A"/>
                </a:solidFill>
              </a:rPr>
              <a:t>Enter Your Information</a:t>
            </a:r>
            <a:endParaRPr lang="en-US" altLang="en-US" sz="1200" dirty="0">
              <a:solidFill>
                <a:srgbClr val="63666A"/>
              </a:solidFill>
            </a:endParaRPr>
          </a:p>
          <a:p>
            <a:pPr marL="914400" lvl="1" indent="-171450" eaLnBrk="1" hangingPunct="1">
              <a:spcBef>
                <a:spcPct val="20000"/>
              </a:spcBef>
              <a:buFont typeface="Arial" panose="020B0604020202020204" pitchFamily="34" charset="0"/>
              <a:buChar char="•"/>
            </a:pPr>
            <a:r>
              <a:rPr lang="en-US" altLang="en-US" sz="1200" dirty="0">
                <a:solidFill>
                  <a:srgbClr val="63666A"/>
                </a:solidFill>
              </a:rPr>
              <a:t>Please note that an email address is required and will be used in case you need to retrieve your username or reset your password </a:t>
            </a:r>
          </a:p>
          <a:p>
            <a:pPr marL="261938" indent="-171450" eaLnBrk="1" hangingPunct="1">
              <a:spcBef>
                <a:spcPct val="20000"/>
              </a:spcBef>
              <a:buFont typeface="Arial" panose="020B0604020202020204" pitchFamily="34" charset="0"/>
              <a:buChar char="•"/>
            </a:pPr>
            <a:r>
              <a:rPr lang="en-US" altLang="en-US" sz="1200" dirty="0">
                <a:solidFill>
                  <a:srgbClr val="63666A"/>
                </a:solidFill>
              </a:rPr>
              <a:t>Verify/complete all of the information under </a:t>
            </a:r>
            <a:r>
              <a:rPr lang="en-US" altLang="en-US" sz="1200" b="1" dirty="0">
                <a:solidFill>
                  <a:srgbClr val="63666A"/>
                </a:solidFill>
              </a:rPr>
              <a:t>Mailing Address</a:t>
            </a:r>
          </a:p>
          <a:p>
            <a:pPr marL="235063" indent="-153859">
              <a:spcBef>
                <a:spcPct val="20000"/>
              </a:spcBef>
              <a:buFont typeface="Arial" panose="020B0604020202020204" pitchFamily="34" charset="0"/>
              <a:buChar char="•"/>
            </a:pPr>
            <a:r>
              <a:rPr lang="en-US" altLang="en-US" sz="1100" dirty="0">
                <a:solidFill>
                  <a:srgbClr val="63666A"/>
                </a:solidFill>
              </a:rPr>
              <a:t>Select if you would like to receive email or text message appointment reminders from Quest Diagnostics </a:t>
            </a:r>
          </a:p>
          <a:p>
            <a:pPr marL="887525" lvl="1" indent="-153859">
              <a:spcBef>
                <a:spcPct val="20000"/>
              </a:spcBef>
              <a:buFont typeface="Arial" panose="020B0604020202020204" pitchFamily="34" charset="0"/>
              <a:buChar char="•"/>
            </a:pPr>
            <a:r>
              <a:rPr lang="en-US" altLang="en-US" sz="1100" i="1" dirty="0">
                <a:solidFill>
                  <a:srgbClr val="63666A"/>
                </a:solidFill>
              </a:rPr>
              <a:t>If your employer has opted out of text messaging, your screen may look slightly different from the below</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Save </a:t>
            </a:r>
            <a:r>
              <a:rPr lang="en-US" altLang="en-US" sz="1200" dirty="0">
                <a:solidFill>
                  <a:srgbClr val="63666A"/>
                </a:solidFill>
              </a:rPr>
              <a:t>button</a:t>
            </a:r>
          </a:p>
        </p:txBody>
      </p:sp>
      <p:pic>
        <p:nvPicPr>
          <p:cNvPr id="4" name="Picture 3" descr="Graphical user interface, text, application, email, website&#10;&#10;Description automatically generated">
            <a:extLst>
              <a:ext uri="{FF2B5EF4-FFF2-40B4-BE49-F238E27FC236}">
                <a16:creationId xmlns:a16="http://schemas.microsoft.com/office/drawing/2014/main" id="{3BEAC84A-4E67-4FCB-9C07-37993E5F2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718" y="2133600"/>
            <a:ext cx="10001764" cy="4851649"/>
          </a:xfrm>
          <a:prstGeom prst="rect">
            <a:avLst/>
          </a:prstGeom>
        </p:spPr>
      </p:pic>
    </p:spTree>
    <p:extLst>
      <p:ext uri="{BB962C8B-B14F-4D97-AF65-F5344CB8AC3E}">
        <p14:creationId xmlns:p14="http://schemas.microsoft.com/office/powerpoint/2010/main" val="131605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343011"/>
            <a:ext cx="115824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sz="1200" dirty="0">
                <a:solidFill>
                  <a:srgbClr val="63666A"/>
                </a:solidFill>
              </a:rPr>
              <a:t>After registering, you will arrive at the dashboard</a:t>
            </a:r>
          </a:p>
          <a:p>
            <a:pPr marL="261938" indent="-171450" eaLnBrk="1" hangingPunct="1">
              <a:spcBef>
                <a:spcPct val="20000"/>
              </a:spcBef>
              <a:buFont typeface="Arial" panose="020B0604020202020204" pitchFamily="34" charset="0"/>
              <a:buChar char="•"/>
            </a:pPr>
            <a:r>
              <a:rPr lang="en-US" sz="1200" dirty="0">
                <a:solidFill>
                  <a:srgbClr val="63666A"/>
                </a:solidFill>
              </a:rPr>
              <a:t>Under the</a:t>
            </a:r>
            <a:r>
              <a:rPr lang="en-US" sz="1200" b="1" dirty="0">
                <a:solidFill>
                  <a:srgbClr val="63666A"/>
                </a:solidFill>
              </a:rPr>
              <a:t> Why you should participate </a:t>
            </a:r>
            <a:r>
              <a:rPr lang="en-US" sz="1200" dirty="0">
                <a:solidFill>
                  <a:srgbClr val="63666A"/>
                </a:solidFill>
              </a:rPr>
              <a:t>section, you will see any program-specific information from your employer, if applicable </a:t>
            </a:r>
            <a:endParaRPr lang="en-US" sz="1200" b="1" dirty="0">
              <a:solidFill>
                <a:srgbClr val="63666A"/>
              </a:solidFill>
            </a:endParaRPr>
          </a:p>
        </p:txBody>
      </p:sp>
      <p:grpSp>
        <p:nvGrpSpPr>
          <p:cNvPr id="2" name="Group 1">
            <a:extLst>
              <a:ext uri="{FF2B5EF4-FFF2-40B4-BE49-F238E27FC236}">
                <a16:creationId xmlns:a16="http://schemas.microsoft.com/office/drawing/2014/main" id="{BFC9262B-F68E-48AC-A1CC-1702B4139885}"/>
              </a:ext>
            </a:extLst>
          </p:cNvPr>
          <p:cNvGrpSpPr/>
          <p:nvPr/>
        </p:nvGrpSpPr>
        <p:grpSpPr>
          <a:xfrm>
            <a:off x="2754463" y="1180101"/>
            <a:ext cx="8308674" cy="5846763"/>
            <a:chOff x="304800" y="1468437"/>
            <a:chExt cx="8308674" cy="5846763"/>
          </a:xfrm>
        </p:grpSpPr>
        <p:grpSp>
          <p:nvGrpSpPr>
            <p:cNvPr id="4" name="Group 3">
              <a:extLst>
                <a:ext uri="{FF2B5EF4-FFF2-40B4-BE49-F238E27FC236}">
                  <a16:creationId xmlns:a16="http://schemas.microsoft.com/office/drawing/2014/main" id="{0EE4154C-AFDF-4AA4-B487-EE77D318956B}"/>
                </a:ext>
              </a:extLst>
            </p:cNvPr>
            <p:cNvGrpSpPr/>
            <p:nvPr/>
          </p:nvGrpSpPr>
          <p:grpSpPr>
            <a:xfrm>
              <a:off x="304800" y="1468437"/>
              <a:ext cx="8308674" cy="5846763"/>
              <a:chOff x="304800" y="1468437"/>
              <a:chExt cx="8308674" cy="5846763"/>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8437"/>
                <a:ext cx="8308674" cy="584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screenshot of a cell phone&#10;&#10;Description automatically generated">
                <a:extLst>
                  <a:ext uri="{FF2B5EF4-FFF2-40B4-BE49-F238E27FC236}">
                    <a16:creationId xmlns:a16="http://schemas.microsoft.com/office/drawing/2014/main" id="{464DD8EA-A4C9-4F66-9CD1-33E5D13B6B3D}"/>
                  </a:ext>
                </a:extLst>
              </p:cNvPr>
              <p:cNvPicPr>
                <a:picLocks noChangeAspect="1"/>
              </p:cNvPicPr>
              <p:nvPr/>
            </p:nvPicPr>
            <p:blipFill rotWithShape="1">
              <a:blip r:embed="rId4">
                <a:extLst>
                  <a:ext uri="{28A0092B-C50C-407E-A947-70E740481C1C}">
                    <a14:useLocalDpi xmlns:a14="http://schemas.microsoft.com/office/drawing/2010/main" val="0"/>
                  </a:ext>
                </a:extLst>
              </a:blip>
              <a:srcRect l="23752" t="82694" r="54278" b="500"/>
              <a:stretch/>
            </p:blipFill>
            <p:spPr>
              <a:xfrm>
                <a:off x="4054864" y="5971536"/>
                <a:ext cx="2955536" cy="1083591"/>
              </a:xfrm>
              <a:prstGeom prst="rect">
                <a:avLst/>
              </a:prstGeom>
            </p:spPr>
          </p:pic>
        </p:grpSp>
        <p:pic>
          <p:nvPicPr>
            <p:cNvPr id="6" name="Picture 2">
              <a:extLst>
                <a:ext uri="{FF2B5EF4-FFF2-40B4-BE49-F238E27FC236}">
                  <a16:creationId xmlns:a16="http://schemas.microsoft.com/office/drawing/2014/main" id="{FE019FBB-EABD-442F-9503-E55810111C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81000" y="1524000"/>
              <a:ext cx="29718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817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88937" y="1095994"/>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schedule a screening at a Quest Diagnostics Patient Service Center (PSC)</a:t>
            </a:r>
          </a:p>
        </p:txBody>
      </p:sp>
      <p:sp>
        <p:nvSpPr>
          <p:cNvPr id="2077" name="Rectangle 5"/>
          <p:cNvSpPr>
            <a:spLocks noChangeArrowheads="1"/>
          </p:cNvSpPr>
          <p:nvPr/>
        </p:nvSpPr>
        <p:spPr bwMode="auto">
          <a:xfrm>
            <a:off x="488937" y="1472706"/>
            <a:ext cx="12439663"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63666A"/>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password</a:t>
            </a:r>
            <a:r>
              <a:rPr lang="en-US" sz="1200" dirty="0">
                <a:solidFill>
                  <a:srgbClr val="63666A"/>
                </a:solidFill>
              </a:rPr>
              <a:t> link to reset your password or the </a:t>
            </a:r>
            <a:r>
              <a:rPr lang="en-US" sz="1200" b="1" dirty="0">
                <a:solidFill>
                  <a:srgbClr val="63666A"/>
                </a:solidFill>
              </a:rPr>
              <a:t>username</a:t>
            </a:r>
            <a:r>
              <a:rPr lang="en-US" sz="1200" dirty="0">
                <a:solidFill>
                  <a:srgbClr val="63666A"/>
                </a:solidFill>
              </a:rPr>
              <a:t> link to retrieve your username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a:t>
            </a:r>
          </a:p>
          <a:p>
            <a:pPr marL="171450" indent="-171450" eaLnBrk="1" hangingPunct="1">
              <a:spcBef>
                <a:spcPct val="20000"/>
              </a:spcBef>
              <a:buFont typeface="Arial" charset="0"/>
              <a:buChar char="•"/>
              <a:defRPr/>
            </a:pPr>
            <a:r>
              <a:rPr lang="en-US" sz="1200" dirty="0">
                <a:solidFill>
                  <a:srgbClr val="63666A"/>
                </a:solidFill>
              </a:rPr>
              <a:t>After logging in or registering, you will be taken to the dashboard</a:t>
            </a:r>
          </a:p>
        </p:txBody>
      </p:sp>
      <p:sp>
        <p:nvSpPr>
          <p:cNvPr id="23" name="Rectangle 5"/>
          <p:cNvSpPr>
            <a:spLocks noChangeArrowheads="1"/>
          </p:cNvSpPr>
          <p:nvPr/>
        </p:nvSpPr>
        <p:spPr bwMode="auto">
          <a:xfrm>
            <a:off x="2184404" y="4833776"/>
            <a:ext cx="7286999" cy="3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endParaRPr lang="en-US" sz="1000" dirty="0">
              <a:solidFill>
                <a:srgbClr val="63666A"/>
              </a:solidFill>
            </a:endParaRPr>
          </a:p>
        </p:txBody>
      </p:sp>
      <p:pic>
        <p:nvPicPr>
          <p:cNvPr id="10" name="Picture 9">
            <a:extLst>
              <a:ext uri="{FF2B5EF4-FFF2-40B4-BE49-F238E27FC236}">
                <a16:creationId xmlns:a16="http://schemas.microsoft.com/office/drawing/2014/main" id="{C25533AE-9083-4358-B50C-FFE36E2B9D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9660" y="146051"/>
            <a:ext cx="1777164" cy="844550"/>
          </a:xfrm>
          <a:prstGeom prst="rect">
            <a:avLst/>
          </a:prstGeom>
        </p:spPr>
      </p:pic>
      <p:grpSp>
        <p:nvGrpSpPr>
          <p:cNvPr id="2" name="Group 1">
            <a:extLst>
              <a:ext uri="{FF2B5EF4-FFF2-40B4-BE49-F238E27FC236}">
                <a16:creationId xmlns:a16="http://schemas.microsoft.com/office/drawing/2014/main" id="{30E7027E-521B-4BAC-A9D7-31C420B23E21}"/>
              </a:ext>
            </a:extLst>
          </p:cNvPr>
          <p:cNvGrpSpPr/>
          <p:nvPr/>
        </p:nvGrpSpPr>
        <p:grpSpPr>
          <a:xfrm>
            <a:off x="2932445" y="2938624"/>
            <a:ext cx="7552645" cy="3619811"/>
            <a:chOff x="610905" y="2898577"/>
            <a:chExt cx="7552645" cy="3619811"/>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10905" y="2898577"/>
              <a:ext cx="7552645" cy="361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506892E2-8DEE-448A-86C6-D119B36469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672236" y="2934544"/>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a:extLst>
              <a:ext uri="{FF2B5EF4-FFF2-40B4-BE49-F238E27FC236}">
                <a16:creationId xmlns:a16="http://schemas.microsoft.com/office/drawing/2014/main" id="{3134745C-07A3-CBBE-F7F9-C2736936A736}"/>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89471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9492" y="358853"/>
            <a:ext cx="11959508"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To schedule a screening at a PSC, in the </a:t>
            </a:r>
            <a:r>
              <a:rPr lang="en-US" altLang="en-US" sz="1200" b="1" dirty="0">
                <a:solidFill>
                  <a:srgbClr val="63666A"/>
                </a:solidFill>
              </a:rPr>
              <a:t>Wellness Screening </a:t>
            </a:r>
            <a:r>
              <a:rPr lang="en-US" altLang="en-US" sz="1200" dirty="0">
                <a:solidFill>
                  <a:srgbClr val="63666A"/>
                </a:solidFill>
              </a:rPr>
              <a:t>section, under </a:t>
            </a:r>
            <a:r>
              <a:rPr lang="en-US" altLang="en-US" sz="1200" b="1" dirty="0">
                <a:solidFill>
                  <a:srgbClr val="63666A"/>
                </a:solidFill>
              </a:rPr>
              <a:t>Patient Service Center</a:t>
            </a:r>
            <a:r>
              <a:rPr lang="en-US" altLang="en-US" sz="1200" dirty="0">
                <a:solidFill>
                  <a:srgbClr val="63666A"/>
                </a:solidFill>
              </a:rPr>
              <a:t>, select the green </a:t>
            </a:r>
            <a:r>
              <a:rPr lang="en-US" altLang="en-US" sz="1200" b="1" dirty="0">
                <a:solidFill>
                  <a:srgbClr val="63666A"/>
                </a:solidFill>
              </a:rPr>
              <a:t>Schedule a Screening </a:t>
            </a:r>
            <a:r>
              <a:rPr lang="en-US" altLang="en-US" sz="1200" dirty="0">
                <a:solidFill>
                  <a:srgbClr val="63666A"/>
                </a:solidFill>
              </a:rPr>
              <a:t>button </a:t>
            </a:r>
          </a:p>
          <a:p>
            <a:pPr marL="914400" lvl="1" indent="-171450" eaLnBrk="1" hangingPunct="1">
              <a:spcBef>
                <a:spcPct val="20000"/>
              </a:spcBef>
              <a:buFont typeface="Arial" panose="020B0604020202020204" pitchFamily="34" charset="0"/>
              <a:buChar char="•"/>
            </a:pPr>
            <a:endParaRPr lang="en-US" altLang="en-US" sz="1200" dirty="0">
              <a:solidFill>
                <a:srgbClr val="63666A"/>
              </a:solidFill>
            </a:endParaRPr>
          </a:p>
        </p:txBody>
      </p:sp>
      <p:grpSp>
        <p:nvGrpSpPr>
          <p:cNvPr id="3" name="Group 2">
            <a:extLst>
              <a:ext uri="{FF2B5EF4-FFF2-40B4-BE49-F238E27FC236}">
                <a16:creationId xmlns:a16="http://schemas.microsoft.com/office/drawing/2014/main" id="{DB154023-4CA7-4E3A-9E29-A72A5D47BB44}"/>
              </a:ext>
            </a:extLst>
          </p:cNvPr>
          <p:cNvGrpSpPr/>
          <p:nvPr/>
        </p:nvGrpSpPr>
        <p:grpSpPr>
          <a:xfrm>
            <a:off x="2587810" y="1371601"/>
            <a:ext cx="7900556" cy="3886199"/>
            <a:chOff x="691483" y="1371600"/>
            <a:chExt cx="7900556" cy="3886199"/>
          </a:xfrm>
        </p:grpSpPr>
        <p:grpSp>
          <p:nvGrpSpPr>
            <p:cNvPr id="2" name="Group 1">
              <a:extLst>
                <a:ext uri="{FF2B5EF4-FFF2-40B4-BE49-F238E27FC236}">
                  <a16:creationId xmlns:a16="http://schemas.microsoft.com/office/drawing/2014/main" id="{DA541990-29D5-475D-93DD-E05FE221A11B}"/>
                </a:ext>
              </a:extLst>
            </p:cNvPr>
            <p:cNvGrpSpPr/>
            <p:nvPr/>
          </p:nvGrpSpPr>
          <p:grpSpPr>
            <a:xfrm>
              <a:off x="691483" y="1371600"/>
              <a:ext cx="7900556" cy="3886199"/>
              <a:chOff x="304800" y="1447800"/>
              <a:chExt cx="7900556" cy="3886199"/>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877"/>
              <a:stretch/>
            </p:blipFill>
            <p:spPr bwMode="auto">
              <a:xfrm>
                <a:off x="304800" y="1447800"/>
                <a:ext cx="7900556"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screenshot of a cell phone&#10;&#10;Description automatically generated">
                <a:extLst>
                  <a:ext uri="{FF2B5EF4-FFF2-40B4-BE49-F238E27FC236}">
                    <a16:creationId xmlns:a16="http://schemas.microsoft.com/office/drawing/2014/main" id="{86FE260F-A44D-4175-8D0F-B93A54C451C8}"/>
                  </a:ext>
                </a:extLst>
              </p:cNvPr>
              <p:cNvPicPr>
                <a:picLocks noChangeAspect="1"/>
              </p:cNvPicPr>
              <p:nvPr/>
            </p:nvPicPr>
            <p:blipFill rotWithShape="1">
              <a:blip r:embed="rId4">
                <a:extLst>
                  <a:ext uri="{28A0092B-C50C-407E-A947-70E740481C1C}">
                    <a14:useLocalDpi xmlns:a14="http://schemas.microsoft.com/office/drawing/2010/main" val="0"/>
                  </a:ext>
                </a:extLst>
              </a:blip>
              <a:srcRect l="23752" t="82694" r="54278" b="500"/>
              <a:stretch/>
            </p:blipFill>
            <p:spPr>
              <a:xfrm>
                <a:off x="3886200" y="3886200"/>
                <a:ext cx="2955536" cy="1083591"/>
              </a:xfrm>
              <a:prstGeom prst="rect">
                <a:avLst/>
              </a:prstGeom>
            </p:spPr>
          </p:pic>
        </p:grpSp>
        <p:pic>
          <p:nvPicPr>
            <p:cNvPr id="6" name="Picture 2">
              <a:extLst>
                <a:ext uri="{FF2B5EF4-FFF2-40B4-BE49-F238E27FC236}">
                  <a16:creationId xmlns:a16="http://schemas.microsoft.com/office/drawing/2014/main" id="{A9E66BC8-4520-4956-A9A8-9F44D294A0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778727" y="1505372"/>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4909128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9CD43AA5D75534995B171BC8D2D2A07" ma:contentTypeVersion="5" ma:contentTypeDescription="Create a new document." ma:contentTypeScope="" ma:versionID="6f3980bcda430f68e8ee83455092f2da">
  <xsd:schema xmlns:xsd="http://www.w3.org/2001/XMLSchema" xmlns:xs="http://www.w3.org/2001/XMLSchema" xmlns:p="http://schemas.microsoft.com/office/2006/metadata/properties" xmlns:ns3="a27ddd3e-fe9d-4c4d-84ab-de64f23ff423" xmlns:ns4="93feffe8-4cea-4a81-8186-2e0a6497f8f7" targetNamespace="http://schemas.microsoft.com/office/2006/metadata/properties" ma:root="true" ma:fieldsID="6d82226ed555076a46d0a7d009c1dfc0" ns3:_="" ns4:_="">
    <xsd:import namespace="a27ddd3e-fe9d-4c4d-84ab-de64f23ff423"/>
    <xsd:import namespace="93feffe8-4cea-4a81-8186-2e0a6497f8f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ddd3e-fe9d-4c4d-84ab-de64f23ff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feffe8-4cea-4a81-8186-2e0a6497f8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637B1-909A-40AA-A772-20604C53914B}">
  <ds:schemaRefs>
    <ds:schemaRef ds:uri="http://schemas.microsoft.com/sharepoint/v3/contenttype/forms"/>
  </ds:schemaRefs>
</ds:datastoreItem>
</file>

<file path=customXml/itemProps2.xml><?xml version="1.0" encoding="utf-8"?>
<ds:datastoreItem xmlns:ds="http://schemas.openxmlformats.org/officeDocument/2006/customXml" ds:itemID="{C2B7E844-9C2F-4EEA-8D30-C9EFDB9FDD06}">
  <ds:schemaRefs>
    <ds:schemaRef ds:uri="http://purl.org/dc/terms/"/>
    <ds:schemaRef ds:uri="http://schemas.microsoft.com/office/2006/documentManagement/types"/>
    <ds:schemaRef ds:uri="93feffe8-4cea-4a81-8186-2e0a6497f8f7"/>
    <ds:schemaRef ds:uri="http://schemas.microsoft.com/office/infopath/2007/PartnerControls"/>
    <ds:schemaRef ds:uri="http://schemas.openxmlformats.org/package/2006/metadata/core-properties"/>
    <ds:schemaRef ds:uri="http://purl.org/dc/elements/1.1/"/>
    <ds:schemaRef ds:uri="a27ddd3e-fe9d-4c4d-84ab-de64f23ff42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751EF15-4ED0-4B61-9343-BD5FF0F7DD5B}">
  <ds:schemaRefs>
    <ds:schemaRef ds:uri="http://schemas.microsoft.com/office/2006/metadata/longProperties"/>
  </ds:schemaRefs>
</ds:datastoreItem>
</file>

<file path=customXml/itemProps4.xml><?xml version="1.0" encoding="utf-8"?>
<ds:datastoreItem xmlns:ds="http://schemas.openxmlformats.org/officeDocument/2006/customXml" ds:itemID="{C5F49CE3-54B3-4FC1-A6F1-BD27EEF20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ddd3e-fe9d-4c4d-84ab-de64f23ff423"/>
    <ds:schemaRef ds:uri="93feffe8-4cea-4a81-8186-2e0a6497f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5786</TotalTime>
  <Words>1741</Words>
  <Application>Microsoft Office PowerPoint</Application>
  <PresentationFormat>Custom</PresentationFormat>
  <Paragraphs>121</Paragraphs>
  <Slides>27</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Quest Diagnostics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Kem Snavely</dc:creator>
  <cp:lastModifiedBy>Missy Forry</cp:lastModifiedBy>
  <cp:revision>266</cp:revision>
  <cp:lastPrinted>2016-06-09T16:05:42Z</cp:lastPrinted>
  <dcterms:created xsi:type="dcterms:W3CDTF">2013-06-04T17:47:50Z</dcterms:created>
  <dcterms:modified xsi:type="dcterms:W3CDTF">2022-09-28T15:06:38Z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heduler">
    <vt:lpwstr>;#WE;#</vt:lpwstr>
  </property>
  <property fmtid="{D5CDD505-2E9C-101B-9397-08002B2CF9AE}" pid="3" name="Participation Method">
    <vt:lpwstr>;#PSC;#Onsite Event;#</vt:lpwstr>
  </property>
  <property fmtid="{D5CDD505-2E9C-101B-9397-08002B2CF9AE}" pid="4" name="Idea for Improvement?">
    <vt:lpwstr>http://iesconnect/sites/IES/WELLNESS/MarketingToolkit/WorkingMT/WE%20Onsite%20PSC%20Phys%20Form%20Instructions.ppt, Click here to submit an update!</vt:lpwstr>
  </property>
  <property fmtid="{D5CDD505-2E9C-101B-9397-08002B2CF9AE}" pid="5" name="Group">
    <vt:lpwstr>Scheduling Instructions</vt:lpwstr>
  </property>
  <property fmtid="{D5CDD505-2E9C-101B-9397-08002B2CF9AE}" pid="6" name="Order">
    <vt:lpwstr>2300.00000000000</vt:lpwstr>
  </property>
  <property fmtid="{D5CDD505-2E9C-101B-9397-08002B2CF9AE}" pid="7" name="ContentTypeId">
    <vt:lpwstr>0x010100B9CD43AA5D75534995B171BC8D2D2A07</vt:lpwstr>
  </property>
</Properties>
</file>